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handoutMasterIdLst>
    <p:handoutMasterId r:id="rId10"/>
  </p:handoutMasterIdLst>
  <p:sldIdLst>
    <p:sldId id="256" r:id="rId3"/>
    <p:sldId id="257" r:id="rId4"/>
    <p:sldId id="260" r:id="rId5"/>
    <p:sldId id="261" r:id="rId6"/>
    <p:sldId id="268" r:id="rId7"/>
    <p:sldId id="267" r:id="rId8"/>
    <p:sldId id="266" r:id="rId9"/>
  </p:sldIdLst>
  <p:sldSz cx="9144000" cy="5143500" type="screen16x9"/>
  <p:notesSz cx="7053263" cy="93091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6D7"/>
    <a:srgbClr val="FBD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31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6408231E-7358-45D2-8D45-3E39D23AD738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F305C66B-452D-4A40-A05E-00DE85E49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11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7224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4830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3311860" y="737642"/>
            <a:ext cx="2520280" cy="2520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51" y="1139211"/>
            <a:ext cx="819298" cy="181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82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&#3609;&#3650;&#3618;&#3610;&#3634;&#3618;&#3648;&#3585;&#3637;&#3656;&#3618;&#3623;&#3585;&#3633;&#3610;&#3585;&#3634;&#3619;&#3619;&#3633;&#3610;&#3609;&#3633;&#3585;&#3648;&#3619;&#3637;&#3618;&#3609;%20&#3611;&#3637;&#3585;&#3634;&#3619;&#3624;&#3638;&#3585;&#3625;&#3634;%20%20&#3666;&#3669;&#3669;&#3668;.do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D1687047-1998-4480-B929-FA93672639A9}"/>
              </a:ext>
            </a:extLst>
          </p:cNvPr>
          <p:cNvSpPr txBox="1"/>
          <p:nvPr/>
        </p:nvSpPr>
        <p:spPr>
          <a:xfrm>
            <a:off x="4932040" y="1707654"/>
            <a:ext cx="3554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  <a:effectLst>
                  <a:glow rad="63500">
                    <a:schemeClr val="accent1"/>
                  </a:glow>
                  <a:outerShdw blurRad="38100" dist="25400" sx="99000" sy="99000" algn="ctr" rotWithShape="0">
                    <a:srgbClr val="000000"/>
                  </a:outerShdw>
                  <a:reflection endPos="0" dir="5400000" sy="-100000" algn="bl" rotWithShape="0"/>
                </a:effectLst>
                <a:latin typeface="RaiNgan" panose="02000000000000000000" pitchFamily="2" charset="0"/>
                <a:cs typeface="RaiNgan" panose="02000000000000000000" pitchFamily="2" charset="0"/>
              </a:rPr>
              <a:t>กลุ่มส่งเสริมการจัดการศึกษา</a:t>
            </a:r>
            <a:endParaRPr lang="th-TH" sz="4000" dirty="0">
              <a:solidFill>
                <a:schemeClr val="bg1"/>
              </a:solidFill>
              <a:effectLst>
                <a:glow rad="63500">
                  <a:schemeClr val="accent1"/>
                </a:glow>
                <a:outerShdw blurRad="38100" dist="25400" sx="99000" sy="99000" algn="ctr" rotWithShape="0">
                  <a:srgbClr val="000000"/>
                </a:outerShdw>
                <a:reflection endPos="0" dir="5400000" sy="-100000" algn="bl" rotWithShape="0"/>
              </a:effectLst>
              <a:latin typeface="RaiNgan" panose="02000000000000000000" pitchFamily="2" charset="0"/>
              <a:cs typeface="RaiNgan" panose="02000000000000000000" pitchFamily="2" charset="0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A24AF644-275A-4CDD-A063-277F18BB0CAF}"/>
              </a:ext>
            </a:extLst>
          </p:cNvPr>
          <p:cNvSpPr txBox="1"/>
          <p:nvPr/>
        </p:nvSpPr>
        <p:spPr>
          <a:xfrm>
            <a:off x="4860032" y="2211710"/>
            <a:ext cx="4108817" cy="707886"/>
          </a:xfrm>
          <a:prstGeom prst="rect">
            <a:avLst/>
          </a:prstGeom>
          <a:noFill/>
          <a:effectLst>
            <a:glow>
              <a:schemeClr val="accent6">
                <a:lumMod val="40000"/>
                <a:lumOff val="60000"/>
                <a:alpha val="40000"/>
              </a:schemeClr>
            </a:glow>
            <a:outerShdw sx="99000" sy="99000" algn="ctr" rotWithShape="0">
              <a:schemeClr val="accent6">
                <a:lumMod val="20000"/>
                <a:lumOff val="80000"/>
              </a:schemeClr>
            </a:outerShdw>
            <a:reflection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tE Mehua" panose="02000000000000000000" pitchFamily="2" charset="-34"/>
                <a:cs typeface="rtE Mehua" panose="02000000000000000000" pitchFamily="2" charset="-34"/>
              </a:rPr>
              <a:t>สำนักงานเขตพื้นที่การศึกษาประถมศึกษามหาสารคามเขต 3</a:t>
            </a:r>
          </a:p>
          <a:p>
            <a:r>
              <a:rPr lang="th-TH" sz="2000" dirty="0" smtClean="0">
                <a:solidFill>
                  <a:schemeClr val="bg1"/>
                </a:solidFill>
                <a:latin typeface="rtE Mehua" panose="02000000000000000000" pitchFamily="2" charset="-34"/>
                <a:cs typeface="rtE Mehua" panose="02000000000000000000" pitchFamily="2" charset="-34"/>
              </a:rPr>
              <a:t>ศูนย์ประสานงานการรับนักเรียน </a:t>
            </a:r>
            <a:endParaRPr lang="th-TH" sz="2000" dirty="0">
              <a:solidFill>
                <a:schemeClr val="bg1"/>
              </a:solidFill>
              <a:latin typeface="rtE Mehua" panose="02000000000000000000" pitchFamily="2" charset="-34"/>
              <a:cs typeface="rtE Mehua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2FD7A5C7-6C4E-4994-9FE1-EF48A7B39C6B}"/>
              </a:ext>
            </a:extLst>
          </p:cNvPr>
          <p:cNvSpPr txBox="1"/>
          <p:nvPr/>
        </p:nvSpPr>
        <p:spPr>
          <a:xfrm>
            <a:off x="179512" y="267494"/>
            <a:ext cx="7272808" cy="584775"/>
          </a:xfrm>
          <a:prstGeom prst="rect">
            <a:avLst/>
          </a:prstGeom>
          <a:noFill/>
          <a:effectLst>
            <a:glow>
              <a:schemeClr val="accent1">
                <a:lumMod val="75000"/>
                <a:alpha val="58000"/>
              </a:schemeClr>
            </a:glow>
            <a:innerShdw blurRad="63500" dist="50800" dir="16200000">
              <a:schemeClr val="tx1">
                <a:lumMod val="50000"/>
                <a:lumOff val="50000"/>
                <a:alpha val="82000"/>
              </a:schemeClr>
            </a:innerShdw>
          </a:effectLst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effectLst>
                  <a:glow rad="63500">
                    <a:schemeClr val="accent1"/>
                  </a:glow>
                  <a:outerShdw blurRad="38100" dist="25400" sx="99000" sy="99000" algn="ctr" rotWithShape="0">
                    <a:srgbClr val="000000"/>
                  </a:outerShdw>
                  <a:reflection endPos="0" dir="5400000" sy="-100000" algn="bl" rotWithShape="0"/>
                </a:effectLst>
                <a:latin typeface="RaiNgan" panose="02000000000000000000" pitchFamily="2" charset="0"/>
                <a:cs typeface="RaiNgan" panose="02000000000000000000" pitchFamily="2" charset="0"/>
              </a:rPr>
              <a:t>การติดตามการดำเนินงานรับนักเรียน </a:t>
            </a:r>
            <a:r>
              <a:rPr lang="th-TH" sz="3200" b="1" dirty="0" err="1">
                <a:solidFill>
                  <a:schemeClr val="bg1"/>
                </a:solidFill>
                <a:effectLst>
                  <a:glow rad="63500">
                    <a:schemeClr val="accent1"/>
                  </a:glow>
                  <a:outerShdw blurRad="38100" dist="25400" sx="99000" sy="99000" algn="ctr" rotWithShape="0">
                    <a:srgbClr val="000000"/>
                  </a:outerShdw>
                  <a:reflection endPos="0" dir="5400000" sy="-100000" algn="bl" rotWithShape="0"/>
                </a:effectLst>
                <a:latin typeface="RaiNgan" panose="02000000000000000000" pitchFamily="2" charset="0"/>
                <a:cs typeface="RaiNgan" panose="02000000000000000000" pitchFamily="2" charset="0"/>
              </a:rPr>
              <a:t>สพ</a:t>
            </a:r>
            <a:r>
              <a:rPr lang="th-TH" sz="3200" b="1" dirty="0">
                <a:solidFill>
                  <a:schemeClr val="bg1"/>
                </a:solidFill>
                <a:effectLst>
                  <a:glow rad="63500">
                    <a:schemeClr val="accent1"/>
                  </a:glow>
                  <a:outerShdw blurRad="38100" dist="25400" sx="99000" sy="99000" algn="ctr" rotWithShape="0">
                    <a:srgbClr val="000000"/>
                  </a:outerShdw>
                  <a:reflection endPos="0" dir="5400000" sy="-100000" algn="bl" rotWithShape="0"/>
                </a:effectLst>
                <a:latin typeface="RaiNgan" panose="02000000000000000000" pitchFamily="2" charset="0"/>
                <a:cs typeface="RaiNgan" panose="02000000000000000000" pitchFamily="2" charset="0"/>
              </a:rPr>
              <a:t>ป.มหาสารคาม เขต 3</a:t>
            </a:r>
            <a:endParaRPr lang="th-TH" sz="3200" dirty="0">
              <a:solidFill>
                <a:schemeClr val="bg1"/>
              </a:solidFill>
              <a:effectLst>
                <a:glow rad="63500">
                  <a:schemeClr val="accent1"/>
                </a:glow>
                <a:outerShdw blurRad="38100" dist="25400" sx="99000" sy="99000" algn="ctr" rotWithShape="0">
                  <a:srgbClr val="000000"/>
                </a:outerShdw>
                <a:reflection endPos="0" dir="5400000" sy="-100000" algn="bl" rotWithShape="0"/>
              </a:effectLst>
              <a:latin typeface="RaiNgan" panose="02000000000000000000" pitchFamily="2" charset="0"/>
              <a:cs typeface="RaiNgan" panose="02000000000000000000" pitchFamily="2" charset="0"/>
            </a:endParaRP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B5D76092-68E8-4EB4-B0E4-16D76B22759B}"/>
              </a:ext>
            </a:extLst>
          </p:cNvPr>
          <p:cNvSpPr txBox="1"/>
          <p:nvPr/>
        </p:nvSpPr>
        <p:spPr>
          <a:xfrm>
            <a:off x="2627784" y="2676944"/>
            <a:ext cx="3960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iNgan" panose="02000000000000000000" pitchFamily="2" charset="0"/>
                <a:cs typeface="RaiNgan" panose="02000000000000000000" pitchFamily="2" charset="0"/>
              </a:rPr>
              <a:t>การดำเนินงานรับนักเรียน </a:t>
            </a:r>
          </a:p>
          <a:p>
            <a:pPr algn="ctr"/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iNgan" panose="02000000000000000000" pitchFamily="2" charset="0"/>
                <a:cs typeface="RaiNgan" panose="02000000000000000000" pitchFamily="2" charset="0"/>
              </a:rPr>
              <a:t>ปี 2563</a:t>
            </a:r>
          </a:p>
          <a:p>
            <a:endParaRPr lang="th-TH" sz="3200" dirty="0">
              <a:latin typeface="RaiNgan" panose="02000000000000000000" pitchFamily="2" charset="0"/>
              <a:cs typeface="RaiNgan" panose="02000000000000000000" pitchFamily="2" charset="0"/>
            </a:endParaRPr>
          </a:p>
        </p:txBody>
      </p:sp>
      <p:sp>
        <p:nvSpPr>
          <p:cNvPr id="25" name="Donut 1">
            <a:extLst>
              <a:ext uri="{FF2B5EF4-FFF2-40B4-BE49-F238E27FC236}">
                <a16:creationId xmlns:a16="http://schemas.microsoft.com/office/drawing/2014/main" id="{C594DB3F-603C-418C-8FBB-99BCB99B629A}"/>
              </a:ext>
            </a:extLst>
          </p:cNvPr>
          <p:cNvSpPr/>
          <p:nvPr/>
        </p:nvSpPr>
        <p:spPr>
          <a:xfrm>
            <a:off x="3059832" y="1779662"/>
            <a:ext cx="2890769" cy="2583605"/>
          </a:xfrm>
          <a:prstGeom prst="donut">
            <a:avLst>
              <a:gd name="adj" fmla="val 4972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47" name="Rounded Rectangle 2">
            <a:extLst>
              <a:ext uri="{FF2B5EF4-FFF2-40B4-BE49-F238E27FC236}">
                <a16:creationId xmlns:a16="http://schemas.microsoft.com/office/drawing/2014/main" id="{D2DCB906-1088-4D12-B51F-67EC92A19EE5}"/>
              </a:ext>
            </a:extLst>
          </p:cNvPr>
          <p:cNvSpPr/>
          <p:nvPr/>
        </p:nvSpPr>
        <p:spPr>
          <a:xfrm>
            <a:off x="542552" y="1501843"/>
            <a:ext cx="2682998" cy="1268693"/>
          </a:xfrm>
          <a:prstGeom prst="roundRect">
            <a:avLst>
              <a:gd name="adj" fmla="val 1071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altLang="ko-KR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พรบ.การศึกษาแห่งชาติ  พ.ศ.2542 </a:t>
            </a:r>
          </a:p>
          <a:p>
            <a:pPr algn="ctr"/>
            <a:r>
              <a:rPr lang="th-TH" altLang="ko-KR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แก้ไขเพิ่มเติม (ฉบับที่ 2  พ.ศ.2545) และ ฉบับที่ 3 พ.ศ.2553</a:t>
            </a:r>
          </a:p>
        </p:txBody>
      </p:sp>
      <p:sp>
        <p:nvSpPr>
          <p:cNvPr id="49" name="Rounded Rectangle 2">
            <a:extLst>
              <a:ext uri="{FF2B5EF4-FFF2-40B4-BE49-F238E27FC236}">
                <a16:creationId xmlns:a16="http://schemas.microsoft.com/office/drawing/2014/main" id="{7DE63859-533B-46EB-96B0-8DE2330FEC62}"/>
              </a:ext>
            </a:extLst>
          </p:cNvPr>
          <p:cNvSpPr/>
          <p:nvPr/>
        </p:nvSpPr>
        <p:spPr>
          <a:xfrm>
            <a:off x="5993458" y="3435846"/>
            <a:ext cx="2682998" cy="1202917"/>
          </a:xfrm>
          <a:prstGeom prst="roundRect">
            <a:avLst>
              <a:gd name="adj" fmla="val 1071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ตรวจสอบและรายงานผล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รับนักเรียน ปี 2563 ในระบบ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รายงานการรับนักเรียน</a:t>
            </a:r>
          </a:p>
        </p:txBody>
      </p:sp>
      <p:sp>
        <p:nvSpPr>
          <p:cNvPr id="51" name="Rounded Rectangle 2">
            <a:extLst>
              <a:ext uri="{FF2B5EF4-FFF2-40B4-BE49-F238E27FC236}">
                <a16:creationId xmlns:a16="http://schemas.microsoft.com/office/drawing/2014/main" id="{F8EE172A-0864-4F52-AFE7-0707B4B42DBC}"/>
              </a:ext>
            </a:extLst>
          </p:cNvPr>
          <p:cNvSpPr/>
          <p:nvPr/>
        </p:nvSpPr>
        <p:spPr>
          <a:xfrm>
            <a:off x="251520" y="3350112"/>
            <a:ext cx="2822120" cy="1268693"/>
          </a:xfrm>
          <a:prstGeom prst="roundRect">
            <a:avLst>
              <a:gd name="adj" fmla="val 1071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altLang="ko-KR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10 </a:t>
            </a:r>
            <a:r>
              <a:rPr lang="th-TH" altLang="ko-KR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altLang="ko-KR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ต้องจัดให้บุคคลมีสิทธิและโอกาสเสมอกันในการรับโอกาสทางการศึกษาขั้นพื้นฐานไม่น้อยกว่าสิบสองปีโดยไม่เสียค่าใช้จ่าย</a:t>
            </a:r>
            <a:endParaRPr lang="ko-KR" alt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4" name="Rounded Rectangle 2">
            <a:extLst>
              <a:ext uri="{FF2B5EF4-FFF2-40B4-BE49-F238E27FC236}">
                <a16:creationId xmlns:a16="http://schemas.microsoft.com/office/drawing/2014/main" id="{652EE876-1655-4B58-BD9C-11230FDC945E}"/>
              </a:ext>
            </a:extLst>
          </p:cNvPr>
          <p:cNvSpPr/>
          <p:nvPr/>
        </p:nvSpPr>
        <p:spPr>
          <a:xfrm>
            <a:off x="5950601" y="1519465"/>
            <a:ext cx="2826676" cy="1412325"/>
          </a:xfrm>
          <a:prstGeom prst="roundRect">
            <a:avLst>
              <a:gd name="adj" fmla="val 1071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 action="ppaction://hlinkfile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การรณรงค์และติดตาม</a:t>
            </a:r>
            <a:endParaRPr lang="th-TH" sz="2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ให้ผู้ปกครองส่งเด็กเข้าเรียน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6" name="Round Same Side Corner Rectangle 8">
            <a:extLst>
              <a:ext uri="{FF2B5EF4-FFF2-40B4-BE49-F238E27FC236}">
                <a16:creationId xmlns:a16="http://schemas.microsoft.com/office/drawing/2014/main" id="{5512D6D1-6829-4E75-8B0F-5029D242F909}"/>
              </a:ext>
            </a:extLst>
          </p:cNvPr>
          <p:cNvSpPr/>
          <p:nvPr/>
        </p:nvSpPr>
        <p:spPr>
          <a:xfrm>
            <a:off x="4255671" y="3622118"/>
            <a:ext cx="162170" cy="42711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Round Same Side Corner Rectangle 20">
            <a:extLst>
              <a:ext uri="{FF2B5EF4-FFF2-40B4-BE49-F238E27FC236}">
                <a16:creationId xmlns:a16="http://schemas.microsoft.com/office/drawing/2014/main" id="{DFC0F9D9-2215-4E90-A73F-9CB2B68927DC}"/>
              </a:ext>
            </a:extLst>
          </p:cNvPr>
          <p:cNvSpPr/>
          <p:nvPr/>
        </p:nvSpPr>
        <p:spPr>
          <a:xfrm rot="10800000">
            <a:off x="4667822" y="3611529"/>
            <a:ext cx="202073" cy="43106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กล่องข้อความ 59">
            <a:extLst>
              <a:ext uri="{FF2B5EF4-FFF2-40B4-BE49-F238E27FC236}">
                <a16:creationId xmlns:a16="http://schemas.microsoft.com/office/drawing/2014/main" id="{8DFFF835-B2D5-4AD3-9017-959579C0D78B}"/>
              </a:ext>
            </a:extLst>
          </p:cNvPr>
          <p:cNvSpPr txBox="1"/>
          <p:nvPr/>
        </p:nvSpPr>
        <p:spPr>
          <a:xfrm>
            <a:off x="5508105" y="4804946"/>
            <a:ext cx="3635896" cy="338554"/>
          </a:xfrm>
          <a:prstGeom prst="rect">
            <a:avLst/>
          </a:prstGeom>
          <a:noFill/>
          <a:effectLst>
            <a:glow>
              <a:schemeClr val="tx2">
                <a:lumMod val="20000"/>
                <a:lumOff val="80000"/>
              </a:schemeClr>
            </a:glow>
            <a:outerShdw dir="4980000" sx="99000" sy="99000" algn="ctr" rotWithShape="0">
              <a:schemeClr val="tx1">
                <a:alpha val="84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tE Mehua" panose="02000000000000000000" pitchFamily="2" charset="-34"/>
                <a:cs typeface="rtE Mehua" panose="02000000000000000000" pitchFamily="2" charset="-34"/>
              </a:rPr>
              <a:t>สำนักงานเขตพื้นที่การศึกษาประถมศึกษามหาสารคามเขต 3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2FD7A5C7-6C4E-4994-9FE1-EF48A7B39C6B}"/>
              </a:ext>
            </a:extLst>
          </p:cNvPr>
          <p:cNvSpPr txBox="1"/>
          <p:nvPr/>
        </p:nvSpPr>
        <p:spPr>
          <a:xfrm>
            <a:off x="179512" y="267494"/>
            <a:ext cx="7272808" cy="584775"/>
          </a:xfrm>
          <a:prstGeom prst="rect">
            <a:avLst/>
          </a:prstGeom>
          <a:noFill/>
          <a:effectLst>
            <a:glow>
              <a:schemeClr val="accent1">
                <a:lumMod val="75000"/>
                <a:alpha val="58000"/>
              </a:schemeClr>
            </a:glow>
            <a:innerShdw blurRad="63500" dist="50800" dir="16200000">
              <a:schemeClr val="tx1">
                <a:lumMod val="50000"/>
                <a:lumOff val="50000"/>
                <a:alpha val="82000"/>
              </a:schemeClr>
            </a:innerShdw>
          </a:effectLst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effectLst>
                  <a:glow rad="63500">
                    <a:schemeClr val="accent1"/>
                  </a:glow>
                  <a:outerShdw blurRad="38100" dist="25400" sx="99000" sy="99000" algn="ctr" rotWithShape="0">
                    <a:srgbClr val="000000"/>
                  </a:outerShdw>
                  <a:reflection endPos="0" dir="5400000" sy="-100000" algn="bl" rotWithShape="0"/>
                </a:effectLst>
                <a:latin typeface="RaiNgan" panose="02000000000000000000" pitchFamily="2" charset="0"/>
                <a:cs typeface="RaiNgan" panose="02000000000000000000" pitchFamily="2" charset="0"/>
              </a:rPr>
              <a:t>สรุปนโยบายรับนักเรียนฯ ปีการศึกษา 2563</a:t>
            </a:r>
          </a:p>
        </p:txBody>
      </p:sp>
      <p:grpSp>
        <p:nvGrpSpPr>
          <p:cNvPr id="42" name="Group 14">
            <a:extLst>
              <a:ext uri="{FF2B5EF4-FFF2-40B4-BE49-F238E27FC236}">
                <a16:creationId xmlns:a16="http://schemas.microsoft.com/office/drawing/2014/main" id="{6F6CDDDE-0228-46C8-8ADC-420D94821663}"/>
              </a:ext>
            </a:extLst>
          </p:cNvPr>
          <p:cNvGrpSpPr/>
          <p:nvPr/>
        </p:nvGrpSpPr>
        <p:grpSpPr>
          <a:xfrm>
            <a:off x="3923928" y="1151680"/>
            <a:ext cx="1052368" cy="3696329"/>
            <a:chOff x="4058860" y="987781"/>
            <a:chExt cx="1052368" cy="3696329"/>
          </a:xfrm>
        </p:grpSpPr>
        <p:sp>
          <p:nvSpPr>
            <p:cNvPr id="43" name="Rectangle 8">
              <a:extLst>
                <a:ext uri="{FF2B5EF4-FFF2-40B4-BE49-F238E27FC236}">
                  <a16:creationId xmlns:a16="http://schemas.microsoft.com/office/drawing/2014/main" id="{5755FB4C-E4CC-49AE-8613-8D3EEF3C0AA3}"/>
                </a:ext>
              </a:extLst>
            </p:cNvPr>
            <p:cNvSpPr/>
            <p:nvPr/>
          </p:nvSpPr>
          <p:spPr>
            <a:xfrm rot="36931">
              <a:off x="4276045" y="3801165"/>
              <a:ext cx="592195" cy="863021"/>
            </a:xfrm>
            <a:custGeom>
              <a:avLst/>
              <a:gdLst/>
              <a:ahLst/>
              <a:cxnLst/>
              <a:rect l="l" t="t" r="r" b="b"/>
              <a:pathLst>
                <a:path w="1802378" h="1800199">
                  <a:moveTo>
                    <a:pt x="0" y="0"/>
                  </a:moveTo>
                  <a:lnTo>
                    <a:pt x="1802378" y="0"/>
                  </a:lnTo>
                  <a:lnTo>
                    <a:pt x="1802378" y="289727"/>
                  </a:lnTo>
                  <a:lnTo>
                    <a:pt x="1801366" y="289727"/>
                  </a:lnTo>
                  <a:lnTo>
                    <a:pt x="901188" y="1800199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70000"/>
                    <a:lumOff val="30000"/>
                  </a:schemeClr>
                </a:gs>
                <a:gs pos="100000">
                  <a:schemeClr val="accent2">
                    <a:lumMod val="70000"/>
                    <a:lumOff val="3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4" name="Rectangle 8">
              <a:extLst>
                <a:ext uri="{FF2B5EF4-FFF2-40B4-BE49-F238E27FC236}">
                  <a16:creationId xmlns:a16="http://schemas.microsoft.com/office/drawing/2014/main" id="{4B977B66-023F-4EFD-9339-E3BF4B0ACD91}"/>
                </a:ext>
              </a:extLst>
            </p:cNvPr>
            <p:cNvSpPr/>
            <p:nvPr/>
          </p:nvSpPr>
          <p:spPr>
            <a:xfrm>
              <a:off x="4468857" y="3793500"/>
              <a:ext cx="200342" cy="872829"/>
            </a:xfrm>
            <a:custGeom>
              <a:avLst/>
              <a:gdLst>
                <a:gd name="connsiteX0" fmla="*/ 0 w 1359043"/>
                <a:gd name="connsiteY0" fmla="*/ 0 h 1813992"/>
                <a:gd name="connsiteX1" fmla="*/ 1359043 w 1359043"/>
                <a:gd name="connsiteY1" fmla="*/ 0 h 1813992"/>
                <a:gd name="connsiteX2" fmla="*/ 1359043 w 1359043"/>
                <a:gd name="connsiteY2" fmla="*/ 212596 h 1813992"/>
                <a:gd name="connsiteX3" fmla="*/ 806822 w 1359043"/>
                <a:gd name="connsiteY3" fmla="*/ 1813992 h 1813992"/>
                <a:gd name="connsiteX4" fmla="*/ 1012 w 1359043"/>
                <a:gd name="connsiteY4" fmla="*/ 289727 h 1813992"/>
                <a:gd name="connsiteX5" fmla="*/ 0 w 1359043"/>
                <a:gd name="connsiteY5" fmla="*/ 289727 h 1813992"/>
                <a:gd name="connsiteX6" fmla="*/ 0 w 1359043"/>
                <a:gd name="connsiteY6" fmla="*/ 288030 h 1813992"/>
                <a:gd name="connsiteX7" fmla="*/ 0 w 1359043"/>
                <a:gd name="connsiteY7" fmla="*/ 0 h 1813992"/>
                <a:gd name="connsiteX0" fmla="*/ 0 w 1359043"/>
                <a:gd name="connsiteY0" fmla="*/ 0 h 1820658"/>
                <a:gd name="connsiteX1" fmla="*/ 1359043 w 1359043"/>
                <a:gd name="connsiteY1" fmla="*/ 0 h 1820658"/>
                <a:gd name="connsiteX2" fmla="*/ 1359043 w 1359043"/>
                <a:gd name="connsiteY2" fmla="*/ 212596 h 1820658"/>
                <a:gd name="connsiteX3" fmla="*/ 720119 w 1359043"/>
                <a:gd name="connsiteY3" fmla="*/ 1820658 h 1820658"/>
                <a:gd name="connsiteX4" fmla="*/ 1012 w 1359043"/>
                <a:gd name="connsiteY4" fmla="*/ 289727 h 1820658"/>
                <a:gd name="connsiteX5" fmla="*/ 0 w 1359043"/>
                <a:gd name="connsiteY5" fmla="*/ 289727 h 1820658"/>
                <a:gd name="connsiteX6" fmla="*/ 0 w 1359043"/>
                <a:gd name="connsiteY6" fmla="*/ 288030 h 1820658"/>
                <a:gd name="connsiteX7" fmla="*/ 0 w 1359043"/>
                <a:gd name="connsiteY7" fmla="*/ 0 h 182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9043" h="1820658">
                  <a:moveTo>
                    <a:pt x="0" y="0"/>
                  </a:moveTo>
                  <a:lnTo>
                    <a:pt x="1359043" y="0"/>
                  </a:lnTo>
                  <a:lnTo>
                    <a:pt x="1359043" y="212596"/>
                  </a:lnTo>
                  <a:lnTo>
                    <a:pt x="720119" y="1820658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  <a:lumOff val="50000"/>
                  </a:schemeClr>
                </a:gs>
                <a:gs pos="100000">
                  <a:schemeClr val="accent2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Rectangle 2">
              <a:extLst>
                <a:ext uri="{FF2B5EF4-FFF2-40B4-BE49-F238E27FC236}">
                  <a16:creationId xmlns:a16="http://schemas.microsoft.com/office/drawing/2014/main" id="{2EDE6195-C2A3-43D8-B6A5-F6DEE89DA832}"/>
                </a:ext>
              </a:extLst>
            </p:cNvPr>
            <p:cNvSpPr/>
            <p:nvPr/>
          </p:nvSpPr>
          <p:spPr>
            <a:xfrm>
              <a:off x="4291066" y="1891296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0" y="0"/>
                  </a:moveTo>
                  <a:lnTo>
                    <a:pt x="99616" y="0"/>
                  </a:lnTo>
                  <a:lnTo>
                    <a:pt x="196906" y="63491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  <a:lumOff val="7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Rectangle 2">
              <a:extLst>
                <a:ext uri="{FF2B5EF4-FFF2-40B4-BE49-F238E27FC236}">
                  <a16:creationId xmlns:a16="http://schemas.microsoft.com/office/drawing/2014/main" id="{9C80053F-86CC-43F8-B29C-F00A976FB6A7}"/>
                </a:ext>
              </a:extLst>
            </p:cNvPr>
            <p:cNvSpPr/>
            <p:nvPr/>
          </p:nvSpPr>
          <p:spPr>
            <a:xfrm>
              <a:off x="4486591" y="1953886"/>
              <a:ext cx="196906" cy="1950905"/>
            </a:xfrm>
            <a:custGeom>
              <a:avLst/>
              <a:gdLst/>
              <a:ahLst/>
              <a:cxnLst/>
              <a:rect l="l" t="t" r="r" b="b"/>
              <a:pathLst>
                <a:path w="196906" h="1950905">
                  <a:moveTo>
                    <a:pt x="0" y="0"/>
                  </a:moveTo>
                  <a:lnTo>
                    <a:pt x="101941" y="66527"/>
                  </a:lnTo>
                  <a:lnTo>
                    <a:pt x="196906" y="4552"/>
                  </a:lnTo>
                  <a:lnTo>
                    <a:pt x="196906" y="1950905"/>
                  </a:lnTo>
                  <a:lnTo>
                    <a:pt x="193201" y="1950905"/>
                  </a:lnTo>
                  <a:cubicBezTo>
                    <a:pt x="183184" y="1893988"/>
                    <a:pt x="144512" y="1851984"/>
                    <a:pt x="98453" y="1851984"/>
                  </a:cubicBezTo>
                  <a:cubicBezTo>
                    <a:pt x="52394" y="1851984"/>
                    <a:pt x="13723" y="1893988"/>
                    <a:pt x="3706" y="1950905"/>
                  </a:cubicBezTo>
                  <a:lnTo>
                    <a:pt x="0" y="1950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Rectangle 2">
              <a:extLst>
                <a:ext uri="{FF2B5EF4-FFF2-40B4-BE49-F238E27FC236}">
                  <a16:creationId xmlns:a16="http://schemas.microsoft.com/office/drawing/2014/main" id="{19D6D677-4856-4AB9-A8E2-7D305643FDC6}"/>
                </a:ext>
              </a:extLst>
            </p:cNvPr>
            <p:cNvSpPr/>
            <p:nvPr/>
          </p:nvSpPr>
          <p:spPr>
            <a:xfrm>
              <a:off x="4683483" y="1895514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96435" y="0"/>
                  </a:moveTo>
                  <a:lnTo>
                    <a:pt x="196906" y="0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lnTo>
                    <a:pt x="0" y="629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0" name="Isosceles Triangle 10">
              <a:extLst>
                <a:ext uri="{FF2B5EF4-FFF2-40B4-BE49-F238E27FC236}">
                  <a16:creationId xmlns:a16="http://schemas.microsoft.com/office/drawing/2014/main" id="{E852291C-3F0A-42B7-A77E-27670BD7A477}"/>
                </a:ext>
              </a:extLst>
            </p:cNvPr>
            <p:cNvSpPr/>
            <p:nvPr/>
          </p:nvSpPr>
          <p:spPr>
            <a:xfrm rot="10800000">
              <a:off x="4468813" y="4423239"/>
              <a:ext cx="196906" cy="260871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2" name="Parallelogram 15">
              <a:extLst>
                <a:ext uri="{FF2B5EF4-FFF2-40B4-BE49-F238E27FC236}">
                  <a16:creationId xmlns:a16="http://schemas.microsoft.com/office/drawing/2014/main" id="{7EDEA114-600D-46B6-96E8-C56B18DC838D}"/>
                </a:ext>
              </a:extLst>
            </p:cNvPr>
            <p:cNvSpPr/>
            <p:nvPr/>
          </p:nvSpPr>
          <p:spPr>
            <a:xfrm rot="16200000">
              <a:off x="4098945" y="947696"/>
              <a:ext cx="972197" cy="1052368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" name="Rectangle 23">
            <a:extLst>
              <a:ext uri="{FF2B5EF4-FFF2-40B4-BE49-F238E27FC236}">
                <a16:creationId xmlns:a16="http://schemas.microsoft.com/office/drawing/2014/main" id="{66247D03-7656-4ED0-A3D8-827FF6DBD5B6}"/>
              </a:ext>
            </a:extLst>
          </p:cNvPr>
          <p:cNvSpPr/>
          <p:nvPr/>
        </p:nvSpPr>
        <p:spPr>
          <a:xfrm>
            <a:off x="4745457" y="2067734"/>
            <a:ext cx="3705951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3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เด็กพิการและผู้ด้อยโอกาสได้รับการศึกษาอย่างทั่วถึงและเต็มตามศักยภาพ</a:t>
            </a: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913AC4F0-8330-446F-84C7-0AE0A11237AF}"/>
              </a:ext>
            </a:extLst>
          </p:cNvPr>
          <p:cNvSpPr/>
          <p:nvPr/>
        </p:nvSpPr>
        <p:spPr>
          <a:xfrm>
            <a:off x="4737927" y="2617848"/>
            <a:ext cx="3705951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ผู้ที่มีความสามารถพิเศษด้าน</a:t>
            </a:r>
            <a:r>
              <a:rPr lang="th-TH" sz="1600" b="1" dirty="0" err="1">
                <a:latin typeface="TH SarabunPSK" pitchFamily="34" charset="-34"/>
                <a:cs typeface="TH SarabunPSK" pitchFamily="34" charset="-34"/>
              </a:rPr>
              <a:t>ต่างๆ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 ได้รับการศึกษาที่เหมาะสม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6B52F27D-F33F-4153-B102-4358722E6C0C}"/>
              </a:ext>
            </a:extLst>
          </p:cNvPr>
          <p:cNvSpPr/>
          <p:nvPr/>
        </p:nvSpPr>
        <p:spPr>
          <a:xfrm>
            <a:off x="4737926" y="3148042"/>
            <a:ext cx="3705951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400" b="1" dirty="0">
                <a:latin typeface="TH SarabunPSK" pitchFamily="34" charset="-34"/>
                <a:cs typeface="TH SarabunPSK" pitchFamily="34" charset="-34"/>
              </a:rPr>
              <a:t>เด็กได้รับการศึกษาตามความถนัด ความสนใจและเต็มตามศักยภาพ </a:t>
            </a:r>
            <a:endParaRPr lang="th-TH" sz="1400" b="1" dirty="0"/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E3E3B53C-1958-43F4-88C5-C2582F643FD4}"/>
              </a:ext>
            </a:extLst>
          </p:cNvPr>
          <p:cNvSpPr/>
          <p:nvPr/>
        </p:nvSpPr>
        <p:spPr>
          <a:xfrm>
            <a:off x="4737926" y="3678236"/>
            <a:ext cx="3705951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มีการประชาสัมพันธ์การรับนักเรียนอย่างหลากหลาย</a:t>
            </a:r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6B406FB4-854B-4509-A68C-CF91843D41D9}"/>
              </a:ext>
            </a:extLst>
          </p:cNvPr>
          <p:cNvSpPr/>
          <p:nvPr/>
        </p:nvSpPr>
        <p:spPr>
          <a:xfrm>
            <a:off x="448816" y="2361057"/>
            <a:ext cx="3705951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ให้เด็กได้เข้าเรียนใน ร.ร.ที่มีคุณภาพด้วยกระบวนการที่โปร่งใส เป็นธรรม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CF708B5B-D3B8-4680-AFCB-2D1EDB562E7C}"/>
              </a:ext>
            </a:extLst>
          </p:cNvPr>
          <p:cNvSpPr/>
          <p:nvPr/>
        </p:nvSpPr>
        <p:spPr>
          <a:xfrm>
            <a:off x="448816" y="2858657"/>
            <a:ext cx="3705951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เด็กก่อนประถมได้รับการศึกษาตามความเหมาะสม</a:t>
            </a:r>
          </a:p>
        </p:txBody>
      </p:sp>
      <p:sp>
        <p:nvSpPr>
          <p:cNvPr id="8" name="Rectangle 23">
            <a:extLst>
              <a:ext uri="{FF2B5EF4-FFF2-40B4-BE49-F238E27FC236}">
                <a16:creationId xmlns:a16="http://schemas.microsoft.com/office/drawing/2014/main" id="{A96750DF-3210-426D-BB91-FE319663B8F5}"/>
              </a:ext>
            </a:extLst>
          </p:cNvPr>
          <p:cNvSpPr/>
          <p:nvPr/>
        </p:nvSpPr>
        <p:spPr>
          <a:xfrm>
            <a:off x="456346" y="3410282"/>
            <a:ext cx="3705951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เด็กที่อยู่ในเกณฑ์การศึกษาภาคบังคับได้เข้าเรียนครบทุกคน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0ED39819-C7F0-40B5-ABC6-8D775907F303}"/>
              </a:ext>
            </a:extLst>
          </p:cNvPr>
          <p:cNvSpPr txBox="1"/>
          <p:nvPr/>
        </p:nvSpPr>
        <p:spPr>
          <a:xfrm>
            <a:off x="5652121" y="4805376"/>
            <a:ext cx="3491880" cy="338554"/>
          </a:xfrm>
          <a:prstGeom prst="rect">
            <a:avLst/>
          </a:prstGeom>
          <a:noFill/>
          <a:effectLst>
            <a:glow>
              <a:schemeClr val="tx2">
                <a:lumMod val="20000"/>
                <a:lumOff val="80000"/>
              </a:schemeClr>
            </a:glow>
            <a:outerShdw dir="4980000" sx="99000" sy="99000" algn="ctr" rotWithShape="0">
              <a:schemeClr val="tx1">
                <a:alpha val="84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tE Mehua" panose="02000000000000000000" pitchFamily="2" charset="-34"/>
                <a:cs typeface="rtE Mehua" panose="02000000000000000000" pitchFamily="2" charset="-34"/>
              </a:rPr>
              <a:t>สำนักงานเขตพื้นที่การศึกษาประถมศึกษามหาสารคามเขต 3</a:t>
            </a:r>
          </a:p>
        </p:txBody>
      </p:sp>
    </p:spTree>
    <p:extLst>
      <p:ext uri="{BB962C8B-B14F-4D97-AF65-F5344CB8AC3E}">
        <p14:creationId xmlns:p14="http://schemas.microsoft.com/office/powerpoint/2010/main" val="2134252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2FD7A5C7-6C4E-4994-9FE1-EF48A7B39C6B}"/>
              </a:ext>
            </a:extLst>
          </p:cNvPr>
          <p:cNvSpPr txBox="1"/>
          <p:nvPr/>
        </p:nvSpPr>
        <p:spPr>
          <a:xfrm>
            <a:off x="179512" y="267494"/>
            <a:ext cx="7272808" cy="584775"/>
          </a:xfrm>
          <a:prstGeom prst="rect">
            <a:avLst/>
          </a:prstGeom>
          <a:noFill/>
          <a:effectLst>
            <a:glow>
              <a:schemeClr val="accent1">
                <a:lumMod val="75000"/>
                <a:alpha val="58000"/>
              </a:schemeClr>
            </a:glow>
            <a:innerShdw blurRad="63500" dist="50800" dir="16200000">
              <a:schemeClr val="tx1">
                <a:lumMod val="50000"/>
                <a:lumOff val="50000"/>
                <a:alpha val="82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effectLst>
                  <a:glow rad="63500">
                    <a:schemeClr val="accent1"/>
                  </a:glow>
                  <a:outerShdw blurRad="38100" dist="25400" sx="99000" sy="99000" algn="ctr" rotWithShape="0">
                    <a:srgbClr val="000000"/>
                  </a:outerShdw>
                  <a:reflection endPos="0" dir="5400000" sy="-100000" algn="bl" rotWithShape="0"/>
                </a:effectLst>
                <a:latin typeface="RaiNgan" panose="02000000000000000000" pitchFamily="2" charset="0"/>
                <a:cs typeface="RaiNgan" panose="02000000000000000000" pitchFamily="2" charset="0"/>
              </a:rPr>
              <a:t>การรับนักเรียน ปีการศึกษา 2563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82FE6169-0423-485A-9B31-F6002E69E239}"/>
              </a:ext>
            </a:extLst>
          </p:cNvPr>
          <p:cNvSpPr txBox="1"/>
          <p:nvPr/>
        </p:nvSpPr>
        <p:spPr>
          <a:xfrm>
            <a:off x="5292080" y="4681468"/>
            <a:ext cx="3384376" cy="338554"/>
          </a:xfrm>
          <a:prstGeom prst="rect">
            <a:avLst/>
          </a:prstGeom>
          <a:noFill/>
          <a:effectLst>
            <a:glow>
              <a:schemeClr val="tx2">
                <a:lumMod val="20000"/>
                <a:lumOff val="80000"/>
              </a:schemeClr>
            </a:glow>
            <a:outerShdw dir="4980000" sx="99000" sy="99000" algn="ctr" rotWithShape="0">
              <a:schemeClr val="tx1">
                <a:alpha val="84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tE Mehua" panose="02000000000000000000" pitchFamily="2" charset="-34"/>
                <a:cs typeface="rtE Mehua" panose="02000000000000000000" pitchFamily="2" charset="-34"/>
              </a:rPr>
              <a:t>สำนักงานเขตพื้นที่การศึกษาประถมศึกษามหาสารคามเขต 3</a:t>
            </a: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44D14839-8EFE-4488-84A9-9B1C9214E6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17" t="40931" r="49347" b="15580"/>
          <a:stretch/>
        </p:blipFill>
        <p:spPr>
          <a:xfrm>
            <a:off x="702726" y="3141813"/>
            <a:ext cx="2448272" cy="1734193"/>
          </a:xfrm>
          <a:prstGeom prst="rect">
            <a:avLst/>
          </a:prstGeom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58AAC322-2406-4A9A-9B32-E2C5D29DC2B7}"/>
              </a:ext>
            </a:extLst>
          </p:cNvPr>
          <p:cNvSpPr txBox="1"/>
          <p:nvPr/>
        </p:nvSpPr>
        <p:spPr>
          <a:xfrm>
            <a:off x="683568" y="1203598"/>
            <a:ext cx="7848872" cy="169277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ปฏิทินการรับนักเรียน</a:t>
            </a:r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/>
            </a:r>
            <a:b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</a:br>
            <a:r>
              <a:rPr lang="th-TH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ระดับชั้นก่อนประถมศึกษา 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31</a:t>
            </a:r>
            <a:r>
              <a:rPr lang="th-TH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มกราคม –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กุมภาพันธ์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2563</a:t>
            </a:r>
            <a:r>
              <a:rPr lang="th-TH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: </a:t>
            </a:r>
            <a:r>
              <a:rPr lang="th-TH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รับนักเรียนห้องละ 30 คน</a:t>
            </a:r>
            <a:r>
              <a:rPr lang="th-TH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ระดับชั้นประถมศึกษาปีที่ ๑  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7 </a:t>
            </a:r>
            <a:r>
              <a:rPr lang="th-TH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–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r>
              <a:rPr lang="th-TH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กุมภาพันธ์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2563</a:t>
            </a:r>
            <a:r>
              <a:rPr lang="th-TH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รับนักเรียนห้องละ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 คน</a:t>
            </a:r>
            <a:r>
              <a:rPr lang="th-TH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ระดับชั้นมัธยมศึกษาปีที่ ๑    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14</a:t>
            </a:r>
            <a:r>
              <a:rPr lang="th-TH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–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18</a:t>
            </a:r>
            <a:r>
              <a:rPr lang="th-TH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มีนาคม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2563	</a:t>
            </a:r>
            <a:r>
              <a:rPr lang="th-TH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รับนักเรียนห้องละ 40 </a:t>
            </a:r>
            <a:r>
              <a:rPr lang="th-TH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r>
              <a:rPr lang="th-TH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ตามนโยบายและแนวปฏิบัติเกี่ยวกับการรับนักเรียน สังกัดสำนักงานคณะกรรมการการศึกษาขั้นพื้นฐาน ปี2563</a:t>
            </a:r>
            <a:endParaRPr lang="th-TH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1341D472-2480-4244-AA70-CBD471AC62AC}"/>
              </a:ext>
            </a:extLst>
          </p:cNvPr>
          <p:cNvSpPr txBox="1"/>
          <p:nvPr/>
        </p:nvSpPr>
        <p:spPr>
          <a:xfrm>
            <a:off x="3398941" y="3075806"/>
            <a:ext cx="5383820" cy="138499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ศูนย์ประสานงานการรับนักเรียนและการเปิดรั้วโรงเรียน</a:t>
            </a:r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/>
            </a:r>
            <a:b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</a:br>
            <a:r>
              <a:rPr lang="th-TH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โรงเรียนจัดตั้งศูนย์ประสานงานการรับนักเรียน ระดับโรงเรียน</a:t>
            </a:r>
            <a:br>
              <a:rPr lang="th-TH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</a:br>
            <a:r>
              <a:rPr lang="th-TH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ประชาสัมพันธ์การรับนักเรียนอย่างหลากหลาย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Open House</a:t>
            </a:r>
            <a:b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</a:br>
            <a:r>
              <a:rPr lang="th-TH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หากพบปัญหาให้ติดต่อ ศูนย์ประสานงานการรับนักเรียน </a:t>
            </a:r>
            <a:r>
              <a:rPr lang="th-TH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สพ</a:t>
            </a:r>
            <a:r>
              <a:rPr lang="th-TH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ป.</a:t>
            </a:r>
            <a:r>
              <a:rPr lang="th-TH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มค</a:t>
            </a:r>
            <a:r>
              <a:rPr lang="th-TH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.3</a:t>
            </a:r>
            <a:endParaRPr lang="th-TH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14153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2FD7A5C7-6C4E-4994-9FE1-EF48A7B39C6B}"/>
              </a:ext>
            </a:extLst>
          </p:cNvPr>
          <p:cNvSpPr txBox="1"/>
          <p:nvPr/>
        </p:nvSpPr>
        <p:spPr>
          <a:xfrm>
            <a:off x="179512" y="267494"/>
            <a:ext cx="7272808" cy="584775"/>
          </a:xfrm>
          <a:prstGeom prst="rect">
            <a:avLst/>
          </a:prstGeom>
          <a:noFill/>
          <a:effectLst>
            <a:glow>
              <a:schemeClr val="accent1">
                <a:lumMod val="75000"/>
                <a:alpha val="58000"/>
              </a:schemeClr>
            </a:glow>
            <a:innerShdw blurRad="63500" dist="50800" dir="16200000">
              <a:schemeClr val="tx1">
                <a:lumMod val="50000"/>
                <a:lumOff val="50000"/>
                <a:alpha val="82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effectLst>
                  <a:glow rad="63500">
                    <a:schemeClr val="accent1"/>
                  </a:glow>
                  <a:outerShdw blurRad="38100" dist="25400" sx="99000" sy="99000" algn="ctr" rotWithShape="0">
                    <a:srgbClr val="000000"/>
                  </a:outerShdw>
                  <a:reflection endPos="0" dir="5400000" sy="-100000" algn="bl" rotWithShape="0"/>
                </a:effectLst>
                <a:latin typeface="RaiNgan" panose="02000000000000000000" pitchFamily="2" charset="0"/>
                <a:cs typeface="RaiNgan" panose="02000000000000000000" pitchFamily="2" charset="0"/>
              </a:rPr>
              <a:t>การขอเปิด อนุบาล 1 (3 ขวบ</a:t>
            </a:r>
            <a:r>
              <a:rPr lang="th-TH" sz="3200" b="1" dirty="0" smtClean="0">
                <a:solidFill>
                  <a:schemeClr val="bg1"/>
                </a:solidFill>
                <a:effectLst>
                  <a:glow rad="63500">
                    <a:schemeClr val="accent1"/>
                  </a:glow>
                  <a:outerShdw blurRad="38100" dist="25400" sx="99000" sy="99000" algn="ctr" rotWithShape="0">
                    <a:srgbClr val="000000"/>
                  </a:outerShdw>
                  <a:reflection endPos="0" dir="5400000" sy="-100000" algn="bl" rotWithShape="0"/>
                </a:effectLst>
                <a:latin typeface="RaiNgan" panose="02000000000000000000" pitchFamily="2" charset="0"/>
                <a:cs typeface="RaiNgan" panose="02000000000000000000" pitchFamily="2" charset="0"/>
              </a:rPr>
              <a:t>)  ปีการศึกษา 2563</a:t>
            </a:r>
            <a:endParaRPr lang="th-TH" sz="3200" b="1" dirty="0">
              <a:solidFill>
                <a:schemeClr val="bg1"/>
              </a:solidFill>
              <a:effectLst>
                <a:glow rad="63500">
                  <a:schemeClr val="accent1"/>
                </a:glow>
                <a:outerShdw blurRad="38100" dist="25400" sx="99000" sy="99000" algn="ctr" rotWithShape="0">
                  <a:srgbClr val="000000"/>
                </a:outerShdw>
                <a:reflection endPos="0" dir="5400000" sy="-100000" algn="bl" rotWithShape="0"/>
              </a:effectLst>
              <a:latin typeface="RaiNgan" panose="02000000000000000000" pitchFamily="2" charset="0"/>
              <a:cs typeface="RaiNgan" panose="02000000000000000000" pitchFamily="2" charset="0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A5896170-384E-48C5-859A-B2EF4530FE24}"/>
              </a:ext>
            </a:extLst>
          </p:cNvPr>
          <p:cNvSpPr/>
          <p:nvPr/>
        </p:nvSpPr>
        <p:spPr>
          <a:xfrm>
            <a:off x="1552005" y="1480091"/>
            <a:ext cx="6139976" cy="31934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ให้ดำเนินการตาม</a:t>
            </a: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แนวปฏิบัติการรับนักเรียนอนุบาล 1 </a:t>
            </a:r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(3 ขวบ)</a:t>
            </a:r>
          </a:p>
          <a:p>
            <a:pPr algn="ctr"/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ของสำนักงานคณะกรรมการการศึกษาขั้น</a:t>
            </a:r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พื้นฐานปี </a:t>
            </a: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2560 </a:t>
            </a:r>
          </a:p>
          <a:p>
            <a:pPr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จะอนุญาตเฉพาะโรงเรียนที่เคยเปิดรับอยู่แล้ว </a:t>
            </a:r>
            <a:endParaRPr lang="th-TH" sz="24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ตั้งแต่</a:t>
            </a: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ปีการศึกษา 2560 – 2562 </a:t>
            </a:r>
          </a:p>
          <a:p>
            <a:pPr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และจะต้องรายงานขอเปิดทุกปีการศึกษา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82FE6169-0423-485A-9B31-F6002E69E239}"/>
              </a:ext>
            </a:extLst>
          </p:cNvPr>
          <p:cNvSpPr txBox="1"/>
          <p:nvPr/>
        </p:nvSpPr>
        <p:spPr>
          <a:xfrm>
            <a:off x="5580113" y="4805376"/>
            <a:ext cx="3563888" cy="338554"/>
          </a:xfrm>
          <a:prstGeom prst="rect">
            <a:avLst/>
          </a:prstGeom>
          <a:noFill/>
          <a:effectLst>
            <a:glow>
              <a:schemeClr val="tx2">
                <a:lumMod val="20000"/>
                <a:lumOff val="80000"/>
              </a:schemeClr>
            </a:glow>
            <a:outerShdw dir="4980000" sx="99000" sy="99000" algn="ctr" rotWithShape="0">
              <a:schemeClr val="tx1">
                <a:alpha val="84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tE Mehua" panose="02000000000000000000" pitchFamily="2" charset="-34"/>
                <a:cs typeface="rtE Mehua" panose="02000000000000000000" pitchFamily="2" charset="-34"/>
              </a:rPr>
              <a:t>สำนักงานเขตพื้นที่การศึกษาประถมศึกษามหาสารคามเขต 3</a:t>
            </a:r>
          </a:p>
        </p:txBody>
      </p:sp>
      <p:grpSp>
        <p:nvGrpSpPr>
          <p:cNvPr id="24" name="Group 108">
            <a:extLst>
              <a:ext uri="{FF2B5EF4-FFF2-40B4-BE49-F238E27FC236}">
                <a16:creationId xmlns:a16="http://schemas.microsoft.com/office/drawing/2014/main" id="{63A6D06F-5CFB-4744-AED5-36CBF2942110}"/>
              </a:ext>
            </a:extLst>
          </p:cNvPr>
          <p:cNvGrpSpPr/>
          <p:nvPr/>
        </p:nvGrpSpPr>
        <p:grpSpPr>
          <a:xfrm>
            <a:off x="2843808" y="3744456"/>
            <a:ext cx="3122419" cy="771510"/>
            <a:chOff x="3960971" y="2767117"/>
            <a:chExt cx="4267200" cy="1321489"/>
          </a:xfrm>
        </p:grpSpPr>
        <p:sp>
          <p:nvSpPr>
            <p:cNvPr id="25" name="Freeform: Shape 109">
              <a:extLst>
                <a:ext uri="{FF2B5EF4-FFF2-40B4-BE49-F238E27FC236}">
                  <a16:creationId xmlns:a16="http://schemas.microsoft.com/office/drawing/2014/main" id="{57E31983-AA4C-4BB6-B789-8FA2517EC311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26" name="Freeform: Shape 110">
              <a:extLst>
                <a:ext uri="{FF2B5EF4-FFF2-40B4-BE49-F238E27FC236}">
                  <a16:creationId xmlns:a16="http://schemas.microsoft.com/office/drawing/2014/main" id="{78E06524-0DF2-4D05-A5F7-D1BA4612155F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27" name="Freeform: Shape 111">
              <a:extLst>
                <a:ext uri="{FF2B5EF4-FFF2-40B4-BE49-F238E27FC236}">
                  <a16:creationId xmlns:a16="http://schemas.microsoft.com/office/drawing/2014/main" id="{2189D7BC-A2A2-4F40-A460-672B8B9D1795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28" name="Freeform: Shape 112">
              <a:extLst>
                <a:ext uri="{FF2B5EF4-FFF2-40B4-BE49-F238E27FC236}">
                  <a16:creationId xmlns:a16="http://schemas.microsoft.com/office/drawing/2014/main" id="{259EF889-DCDC-4163-B5B5-8AE2F842210F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sp>
        <p:nvSpPr>
          <p:cNvPr id="29" name="Frame 114">
            <a:extLst>
              <a:ext uri="{FF2B5EF4-FFF2-40B4-BE49-F238E27FC236}">
                <a16:creationId xmlns:a16="http://schemas.microsoft.com/office/drawing/2014/main" id="{21FBD4D5-4360-41A9-9130-428E12E64EB1}"/>
              </a:ext>
            </a:extLst>
          </p:cNvPr>
          <p:cNvSpPr/>
          <p:nvPr/>
        </p:nvSpPr>
        <p:spPr>
          <a:xfrm>
            <a:off x="1453641" y="1393845"/>
            <a:ext cx="6336704" cy="3365980"/>
          </a:xfrm>
          <a:prstGeom prst="frame">
            <a:avLst>
              <a:gd name="adj1" fmla="val 23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348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2FD7A5C7-6C4E-4994-9FE1-EF48A7B39C6B}"/>
              </a:ext>
            </a:extLst>
          </p:cNvPr>
          <p:cNvSpPr txBox="1"/>
          <p:nvPr/>
        </p:nvSpPr>
        <p:spPr>
          <a:xfrm>
            <a:off x="179512" y="267494"/>
            <a:ext cx="7272808" cy="584775"/>
          </a:xfrm>
          <a:prstGeom prst="rect">
            <a:avLst/>
          </a:prstGeom>
          <a:noFill/>
          <a:effectLst>
            <a:glow>
              <a:schemeClr val="accent1">
                <a:lumMod val="75000"/>
                <a:alpha val="58000"/>
              </a:schemeClr>
            </a:glow>
            <a:innerShdw blurRad="63500" dist="50800" dir="16200000">
              <a:schemeClr val="tx1">
                <a:lumMod val="50000"/>
                <a:lumOff val="50000"/>
                <a:alpha val="82000"/>
              </a:schemeClr>
            </a:innerShdw>
          </a:effectLst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effectLst>
                  <a:glow rad="63500">
                    <a:schemeClr val="accent1"/>
                  </a:glow>
                  <a:outerShdw blurRad="38100" dist="25400" sx="99000" sy="99000" algn="ctr" rotWithShape="0">
                    <a:srgbClr val="000000"/>
                  </a:outerShdw>
                  <a:reflection endPos="0" dir="5400000" sy="-100000" algn="bl" rotWithShape="0"/>
                </a:effectLst>
                <a:latin typeface="RaiNgan" panose="02000000000000000000" pitchFamily="2" charset="0"/>
                <a:cs typeface="RaiNgan" panose="02000000000000000000" pitchFamily="2" charset="0"/>
              </a:rPr>
              <a:t>การจำหน่าย</a:t>
            </a:r>
            <a:r>
              <a:rPr lang="th-TH" sz="3200" b="1" dirty="0" smtClean="0">
                <a:solidFill>
                  <a:schemeClr val="bg1"/>
                </a:solidFill>
                <a:effectLst>
                  <a:glow rad="63500">
                    <a:schemeClr val="accent1"/>
                  </a:glow>
                  <a:outerShdw blurRad="38100" dist="25400" sx="99000" sy="99000" algn="ctr" rotWithShape="0">
                    <a:srgbClr val="000000"/>
                  </a:outerShdw>
                  <a:reflection endPos="0" dir="5400000" sy="-100000" algn="bl" rotWithShape="0"/>
                </a:effectLst>
                <a:latin typeface="RaiNgan" panose="02000000000000000000" pitchFamily="2" charset="0"/>
                <a:cs typeface="RaiNgan" panose="02000000000000000000" pitchFamily="2" charset="0"/>
              </a:rPr>
              <a:t>นักเรียน ตามพรบ.การศึกษาภาคบังคับ พ.ศ.2545</a:t>
            </a:r>
            <a:endParaRPr lang="th-TH" sz="3200" b="1" dirty="0">
              <a:solidFill>
                <a:schemeClr val="bg1"/>
              </a:solidFill>
              <a:effectLst>
                <a:glow rad="63500">
                  <a:schemeClr val="accent1"/>
                </a:glow>
                <a:outerShdw blurRad="38100" dist="25400" sx="99000" sy="99000" algn="ctr" rotWithShape="0">
                  <a:srgbClr val="000000"/>
                </a:outerShdw>
                <a:reflection endPos="0" dir="5400000" sy="-100000" algn="bl" rotWithShape="0"/>
              </a:effectLst>
              <a:latin typeface="RaiNgan" panose="02000000000000000000" pitchFamily="2" charset="0"/>
              <a:cs typeface="RaiNgan" panose="02000000000000000000" pitchFamily="2" charset="0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82FE6169-0423-485A-9B31-F6002E69E239}"/>
              </a:ext>
            </a:extLst>
          </p:cNvPr>
          <p:cNvSpPr txBox="1"/>
          <p:nvPr/>
        </p:nvSpPr>
        <p:spPr>
          <a:xfrm>
            <a:off x="5508105" y="4805376"/>
            <a:ext cx="3635896" cy="338554"/>
          </a:xfrm>
          <a:prstGeom prst="rect">
            <a:avLst/>
          </a:prstGeom>
          <a:noFill/>
          <a:effectLst>
            <a:glow>
              <a:schemeClr val="tx2">
                <a:lumMod val="20000"/>
                <a:lumOff val="80000"/>
              </a:schemeClr>
            </a:glow>
            <a:outerShdw dir="4980000" sx="99000" sy="99000" algn="ctr" rotWithShape="0">
              <a:schemeClr val="tx1">
                <a:alpha val="84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tE Mehua" panose="02000000000000000000" pitchFamily="2" charset="-34"/>
                <a:cs typeface="rtE Mehua" panose="02000000000000000000" pitchFamily="2" charset="-34"/>
              </a:rPr>
              <a:t>สำนักงานเขตพื้นที่การศึกษาประถมศึกษามหาสารคามเขต 3</a:t>
            </a:r>
          </a:p>
        </p:txBody>
      </p:sp>
      <p:sp>
        <p:nvSpPr>
          <p:cNvPr id="3" name="Oval 27">
            <a:extLst>
              <a:ext uri="{FF2B5EF4-FFF2-40B4-BE49-F238E27FC236}">
                <a16:creationId xmlns:a16="http://schemas.microsoft.com/office/drawing/2014/main" id="{55A42585-F063-4417-AB98-C532269C2F55}"/>
              </a:ext>
            </a:extLst>
          </p:cNvPr>
          <p:cNvSpPr/>
          <p:nvPr/>
        </p:nvSpPr>
        <p:spPr>
          <a:xfrm>
            <a:off x="395536" y="1347614"/>
            <a:ext cx="617717" cy="617717"/>
          </a:xfrm>
          <a:prstGeom prst="ellipse">
            <a:avLst/>
          </a:prstGeom>
          <a:solidFill>
            <a:schemeClr val="accent1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" name="Oval 28">
            <a:extLst>
              <a:ext uri="{FF2B5EF4-FFF2-40B4-BE49-F238E27FC236}">
                <a16:creationId xmlns:a16="http://schemas.microsoft.com/office/drawing/2014/main" id="{3EE584A2-2E3C-4EC4-A14A-6DFD5E79076E}"/>
              </a:ext>
            </a:extLst>
          </p:cNvPr>
          <p:cNvSpPr/>
          <p:nvPr/>
        </p:nvSpPr>
        <p:spPr>
          <a:xfrm>
            <a:off x="2316400" y="1347614"/>
            <a:ext cx="617717" cy="617717"/>
          </a:xfrm>
          <a:prstGeom prst="ellipse">
            <a:avLst/>
          </a:prstGeom>
          <a:solidFill>
            <a:schemeClr val="accent2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5" name="Oval 29">
            <a:extLst>
              <a:ext uri="{FF2B5EF4-FFF2-40B4-BE49-F238E27FC236}">
                <a16:creationId xmlns:a16="http://schemas.microsoft.com/office/drawing/2014/main" id="{7606C2C4-DC57-4588-BFA9-7708CEC510D7}"/>
              </a:ext>
            </a:extLst>
          </p:cNvPr>
          <p:cNvSpPr/>
          <p:nvPr/>
        </p:nvSpPr>
        <p:spPr>
          <a:xfrm>
            <a:off x="6158126" y="1347614"/>
            <a:ext cx="617717" cy="617717"/>
          </a:xfrm>
          <a:prstGeom prst="ellipse">
            <a:avLst/>
          </a:prstGeom>
          <a:solidFill>
            <a:schemeClr val="accent4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6" name="Oval 30">
            <a:extLst>
              <a:ext uri="{FF2B5EF4-FFF2-40B4-BE49-F238E27FC236}">
                <a16:creationId xmlns:a16="http://schemas.microsoft.com/office/drawing/2014/main" id="{01C1B8E6-D6F2-4E9A-8B7A-C11B894728B0}"/>
              </a:ext>
            </a:extLst>
          </p:cNvPr>
          <p:cNvSpPr/>
          <p:nvPr/>
        </p:nvSpPr>
        <p:spPr>
          <a:xfrm>
            <a:off x="4237263" y="1347614"/>
            <a:ext cx="617717" cy="617717"/>
          </a:xfrm>
          <a:prstGeom prst="ellipse">
            <a:avLst/>
          </a:prstGeom>
          <a:solidFill>
            <a:schemeClr val="accent3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" name="Oval 31">
            <a:extLst>
              <a:ext uri="{FF2B5EF4-FFF2-40B4-BE49-F238E27FC236}">
                <a16:creationId xmlns:a16="http://schemas.microsoft.com/office/drawing/2014/main" id="{D017EB9B-CA16-419E-9091-48E472B56F5A}"/>
              </a:ext>
            </a:extLst>
          </p:cNvPr>
          <p:cNvSpPr/>
          <p:nvPr/>
        </p:nvSpPr>
        <p:spPr>
          <a:xfrm>
            <a:off x="8078990" y="1338201"/>
            <a:ext cx="617717" cy="617717"/>
          </a:xfrm>
          <a:prstGeom prst="ellipse">
            <a:avLst/>
          </a:prstGeom>
          <a:solidFill>
            <a:schemeClr val="accent5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" name="TextBox 32">
            <a:extLst>
              <a:ext uri="{FF2B5EF4-FFF2-40B4-BE49-F238E27FC236}">
                <a16:creationId xmlns:a16="http://schemas.microsoft.com/office/drawing/2014/main" id="{9917EC02-1E43-4627-938B-B2FA386B62D9}"/>
              </a:ext>
            </a:extLst>
          </p:cNvPr>
          <p:cNvSpPr txBox="1"/>
          <p:nvPr/>
        </p:nvSpPr>
        <p:spPr>
          <a:xfrm>
            <a:off x="413512" y="1466645"/>
            <a:ext cx="58176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867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33">
            <a:extLst>
              <a:ext uri="{FF2B5EF4-FFF2-40B4-BE49-F238E27FC236}">
                <a16:creationId xmlns:a16="http://schemas.microsoft.com/office/drawing/2014/main" id="{8D2CF616-3454-4E90-8C88-B78C0933CF9F}"/>
              </a:ext>
            </a:extLst>
          </p:cNvPr>
          <p:cNvSpPr txBox="1"/>
          <p:nvPr/>
        </p:nvSpPr>
        <p:spPr>
          <a:xfrm>
            <a:off x="2334376" y="1466645"/>
            <a:ext cx="58176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867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34">
            <a:extLst>
              <a:ext uri="{FF2B5EF4-FFF2-40B4-BE49-F238E27FC236}">
                <a16:creationId xmlns:a16="http://schemas.microsoft.com/office/drawing/2014/main" id="{DCC3B76A-AC68-4694-9A5F-3E3EBE518C6D}"/>
              </a:ext>
            </a:extLst>
          </p:cNvPr>
          <p:cNvSpPr txBox="1"/>
          <p:nvPr/>
        </p:nvSpPr>
        <p:spPr>
          <a:xfrm>
            <a:off x="6176102" y="1466645"/>
            <a:ext cx="58176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1867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35">
            <a:extLst>
              <a:ext uri="{FF2B5EF4-FFF2-40B4-BE49-F238E27FC236}">
                <a16:creationId xmlns:a16="http://schemas.microsoft.com/office/drawing/2014/main" id="{27659669-9638-4BB4-BA60-02B78E6B806A}"/>
              </a:ext>
            </a:extLst>
          </p:cNvPr>
          <p:cNvSpPr txBox="1"/>
          <p:nvPr/>
        </p:nvSpPr>
        <p:spPr>
          <a:xfrm>
            <a:off x="4255239" y="1466645"/>
            <a:ext cx="58176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867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A340CE64-CB34-4392-94FE-7F5047159020}"/>
              </a:ext>
            </a:extLst>
          </p:cNvPr>
          <p:cNvSpPr txBox="1"/>
          <p:nvPr/>
        </p:nvSpPr>
        <p:spPr>
          <a:xfrm>
            <a:off x="8096966" y="1457231"/>
            <a:ext cx="58176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1867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ADE15CC0-FDEA-4CF0-9F26-BEBCDCD02432}"/>
              </a:ext>
            </a:extLst>
          </p:cNvPr>
          <p:cNvSpPr/>
          <p:nvPr/>
        </p:nvSpPr>
        <p:spPr>
          <a:xfrm>
            <a:off x="107504" y="2084362"/>
            <a:ext cx="1358734" cy="2721014"/>
          </a:xfrm>
          <a:prstGeom prst="roundRect">
            <a:avLst>
              <a:gd name="adj" fmla="val 1071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นักเรียนย้าย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สถานศึกษา</a:t>
            </a:r>
          </a:p>
          <a:p>
            <a:pPr algn="ctr"/>
            <a:endParaRPr lang="ko-KR" altLang="en-US" sz="1200" dirty="0"/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59679CC3-D6C2-4796-B2AE-E7D4E0433937}"/>
              </a:ext>
            </a:extLst>
          </p:cNvPr>
          <p:cNvSpPr/>
          <p:nvPr/>
        </p:nvSpPr>
        <p:spPr>
          <a:xfrm>
            <a:off x="1945891" y="2093181"/>
            <a:ext cx="1358734" cy="2721014"/>
          </a:xfrm>
          <a:prstGeom prst="roundRect">
            <a:avLst>
              <a:gd name="adj" fmla="val 1071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ถึงแก่กรรม</a:t>
            </a:r>
          </a:p>
          <a:p>
            <a:pPr algn="ctr"/>
            <a:endParaRPr lang="ko-KR" altLang="en-US" sz="1200" dirty="0"/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DE68549F-5F4F-417A-9A5E-2257889E8FB6}"/>
              </a:ext>
            </a:extLst>
          </p:cNvPr>
          <p:cNvSpPr/>
          <p:nvPr/>
        </p:nvSpPr>
        <p:spPr>
          <a:xfrm>
            <a:off x="3815916" y="2093181"/>
            <a:ext cx="1358734" cy="2721014"/>
          </a:xfrm>
          <a:prstGeom prst="roundRect">
            <a:avLst>
              <a:gd name="adj" fmla="val 1071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หยุดเรียน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เป็นเวลานาน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หรือไม่มีตัวตน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อยู่ในพื้นที่</a:t>
            </a:r>
          </a:p>
          <a:p>
            <a:pPr algn="ctr"/>
            <a:endParaRPr lang="ko-KR" altLang="en-US" sz="1200" dirty="0"/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CC327F0D-9713-4729-A4E7-0F1C292E2B6A}"/>
              </a:ext>
            </a:extLst>
          </p:cNvPr>
          <p:cNvSpPr/>
          <p:nvPr/>
        </p:nvSpPr>
        <p:spPr>
          <a:xfrm>
            <a:off x="5839375" y="2093181"/>
            <a:ext cx="1358734" cy="2721014"/>
          </a:xfrm>
          <a:prstGeom prst="roundRect">
            <a:avLst>
              <a:gd name="adj" fmla="val 1071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อายุพ้น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ภาคบังคับ</a:t>
            </a:r>
          </a:p>
          <a:p>
            <a:pPr algn="ctr"/>
            <a:endParaRPr lang="ko-KR" altLang="en-US" sz="1200" dirty="0"/>
          </a:p>
        </p:txBody>
      </p:sp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C361023F-448B-4698-B0F1-6011997C7B85}"/>
              </a:ext>
            </a:extLst>
          </p:cNvPr>
          <p:cNvSpPr/>
          <p:nvPr/>
        </p:nvSpPr>
        <p:spPr>
          <a:xfrm>
            <a:off x="7617425" y="2093181"/>
            <a:ext cx="1358734" cy="2721014"/>
          </a:xfrm>
          <a:prstGeom prst="roundRect">
            <a:avLst>
              <a:gd name="adj" fmla="val 10715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จบการศึกษา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จบ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6/ม.3</a:t>
            </a:r>
          </a:p>
          <a:p>
            <a:pPr algn="ctr"/>
            <a:endParaRPr lang="ko-KR" altLang="en-US" sz="1200" dirty="0"/>
          </a:p>
        </p:txBody>
      </p:sp>
      <p:sp>
        <p:nvSpPr>
          <p:cNvPr id="69" name="Rounded Rectangle 25">
            <a:extLst>
              <a:ext uri="{FF2B5EF4-FFF2-40B4-BE49-F238E27FC236}">
                <a16:creationId xmlns:a16="http://schemas.microsoft.com/office/drawing/2014/main" id="{9448AA91-9BD1-4928-9128-85FEF1194318}"/>
              </a:ext>
            </a:extLst>
          </p:cNvPr>
          <p:cNvSpPr/>
          <p:nvPr/>
        </p:nvSpPr>
        <p:spPr>
          <a:xfrm>
            <a:off x="440713" y="4227934"/>
            <a:ext cx="640658" cy="504056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1" name="Freeform 20">
            <a:extLst>
              <a:ext uri="{FF2B5EF4-FFF2-40B4-BE49-F238E27FC236}">
                <a16:creationId xmlns:a16="http://schemas.microsoft.com/office/drawing/2014/main" id="{0F51862B-D8BB-421E-ADD4-79FDDA8A101A}"/>
              </a:ext>
            </a:extLst>
          </p:cNvPr>
          <p:cNvSpPr/>
          <p:nvPr/>
        </p:nvSpPr>
        <p:spPr>
          <a:xfrm>
            <a:off x="2408345" y="4185414"/>
            <a:ext cx="504135" cy="546576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Freeform 53">
            <a:extLst>
              <a:ext uri="{FF2B5EF4-FFF2-40B4-BE49-F238E27FC236}">
                <a16:creationId xmlns:a16="http://schemas.microsoft.com/office/drawing/2014/main" id="{47852673-8B4B-4310-9821-56C056CA0DBC}"/>
              </a:ext>
            </a:extLst>
          </p:cNvPr>
          <p:cNvSpPr/>
          <p:nvPr/>
        </p:nvSpPr>
        <p:spPr>
          <a:xfrm>
            <a:off x="4269640" y="4227934"/>
            <a:ext cx="518384" cy="502337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5" name="Block Arc 31">
            <a:extLst>
              <a:ext uri="{FF2B5EF4-FFF2-40B4-BE49-F238E27FC236}">
                <a16:creationId xmlns:a16="http://schemas.microsoft.com/office/drawing/2014/main" id="{A3647906-54DD-4A68-95A8-5D3D3869EC94}"/>
              </a:ext>
            </a:extLst>
          </p:cNvPr>
          <p:cNvSpPr/>
          <p:nvPr/>
        </p:nvSpPr>
        <p:spPr>
          <a:xfrm>
            <a:off x="6300192" y="4241897"/>
            <a:ext cx="553861" cy="467487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7" name="Round Same Side Corner Rectangle 36">
            <a:extLst>
              <a:ext uri="{FF2B5EF4-FFF2-40B4-BE49-F238E27FC236}">
                <a16:creationId xmlns:a16="http://schemas.microsoft.com/office/drawing/2014/main" id="{4AC0C4CE-4966-4AC5-9398-EFBB2DBDA368}"/>
              </a:ext>
            </a:extLst>
          </p:cNvPr>
          <p:cNvSpPr/>
          <p:nvPr/>
        </p:nvSpPr>
        <p:spPr>
          <a:xfrm>
            <a:off x="8078990" y="4289564"/>
            <a:ext cx="553562" cy="41780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66891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" y="3363838"/>
            <a:ext cx="9144000" cy="576063"/>
          </a:xfrm>
        </p:spPr>
        <p:txBody>
          <a:bodyPr/>
          <a:lstStyle/>
          <a:p>
            <a:r>
              <a:rPr lang="en-US" altLang="ko-KR" sz="4800" dirty="0"/>
              <a:t>Thank you</a:t>
            </a:r>
            <a:endParaRPr lang="ko-KR" altLang="en-US" sz="4800" dirty="0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A87FD793-D375-453B-B1AB-E0B9132009F8}"/>
              </a:ext>
            </a:extLst>
          </p:cNvPr>
          <p:cNvSpPr txBox="1"/>
          <p:nvPr/>
        </p:nvSpPr>
        <p:spPr>
          <a:xfrm>
            <a:off x="1871698" y="4155926"/>
            <a:ext cx="5724637" cy="523220"/>
          </a:xfrm>
          <a:prstGeom prst="rect">
            <a:avLst/>
          </a:prstGeom>
          <a:noFill/>
          <a:effectLst>
            <a:glow>
              <a:schemeClr val="tx2">
                <a:lumMod val="20000"/>
                <a:lumOff val="80000"/>
              </a:schemeClr>
            </a:glow>
            <a:outerShdw dir="4980000" sx="99000" sy="99000" algn="ctr" rotWithShape="0">
              <a:schemeClr val="tx1">
                <a:alpha val="84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tE Mehua" panose="02000000000000000000" pitchFamily="2" charset="-34"/>
                <a:cs typeface="rtE Mehua" panose="02000000000000000000" pitchFamily="2" charset="-34"/>
              </a:rPr>
              <a:t>สำนักงานเขตพื้นที่การศึกษาประถมศึกษามหาสารคามเขต 3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374</Words>
  <Application>Microsoft Office PowerPoint</Application>
  <PresentationFormat>นำเสนอทางหน้าจอ (16:9)</PresentationFormat>
  <Paragraphs>60</Paragraphs>
  <Slides>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7" baseType="lpstr">
      <vt:lpstr>맑은 고딕</vt:lpstr>
      <vt:lpstr>Arial</vt:lpstr>
      <vt:lpstr>Calibri</vt:lpstr>
      <vt:lpstr>Cordia New</vt:lpstr>
      <vt:lpstr>RaiNgan</vt:lpstr>
      <vt:lpstr>rtE Mehua</vt:lpstr>
      <vt:lpstr>TH Sarabun New</vt:lpstr>
      <vt:lpstr>TH SarabunPSK</vt:lpstr>
      <vt:lpstr>Office Theme</vt:lpstr>
      <vt:lpstr>Custom Design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pc</cp:lastModifiedBy>
  <cp:revision>59</cp:revision>
  <cp:lastPrinted>2020-07-10T11:43:20Z</cp:lastPrinted>
  <dcterms:created xsi:type="dcterms:W3CDTF">2014-04-01T16:27:38Z</dcterms:created>
  <dcterms:modified xsi:type="dcterms:W3CDTF">2020-07-11T05:04:38Z</dcterms:modified>
</cp:coreProperties>
</file>