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44"/>
  </p:notesMasterIdLst>
  <p:handoutMasterIdLst>
    <p:handoutMasterId r:id="rId45"/>
  </p:handoutMasterIdLst>
  <p:sldIdLst>
    <p:sldId id="266" r:id="rId2"/>
    <p:sldId id="263" r:id="rId3"/>
    <p:sldId id="268" r:id="rId4"/>
    <p:sldId id="257" r:id="rId5"/>
    <p:sldId id="258" r:id="rId6"/>
    <p:sldId id="277" r:id="rId7"/>
    <p:sldId id="276" r:id="rId8"/>
    <p:sldId id="269" r:id="rId9"/>
    <p:sldId id="259" r:id="rId10"/>
    <p:sldId id="272" r:id="rId11"/>
    <p:sldId id="274" r:id="rId12"/>
    <p:sldId id="309" r:id="rId13"/>
    <p:sldId id="310" r:id="rId14"/>
    <p:sldId id="278" r:id="rId15"/>
    <p:sldId id="292" r:id="rId16"/>
    <p:sldId id="291" r:id="rId17"/>
    <p:sldId id="304" r:id="rId18"/>
    <p:sldId id="293" r:id="rId19"/>
    <p:sldId id="321" r:id="rId20"/>
    <p:sldId id="319" r:id="rId21"/>
    <p:sldId id="320" r:id="rId22"/>
    <p:sldId id="281" r:id="rId23"/>
    <p:sldId id="294" r:id="rId24"/>
    <p:sldId id="314" r:id="rId25"/>
    <p:sldId id="296" r:id="rId26"/>
    <p:sldId id="297" r:id="rId27"/>
    <p:sldId id="298" r:id="rId28"/>
    <p:sldId id="317" r:id="rId29"/>
    <p:sldId id="313" r:id="rId30"/>
    <p:sldId id="316" r:id="rId31"/>
    <p:sldId id="303" r:id="rId32"/>
    <p:sldId id="301" r:id="rId33"/>
    <p:sldId id="302" r:id="rId34"/>
    <p:sldId id="305" r:id="rId35"/>
    <p:sldId id="306" r:id="rId36"/>
    <p:sldId id="279" r:id="rId37"/>
    <p:sldId id="307" r:id="rId38"/>
    <p:sldId id="280" r:id="rId39"/>
    <p:sldId id="282" r:id="rId40"/>
    <p:sldId id="283" r:id="rId41"/>
    <p:sldId id="284" r:id="rId42"/>
    <p:sldId id="265" r:id="rId43"/>
  </p:sldIdLst>
  <p:sldSz cx="12192000" cy="6858000"/>
  <p:notesSz cx="6888163" cy="100203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C3CD"/>
    <a:srgbClr val="1468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ลักษณะ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7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BDCAE5-392F-435D-9E3B-B82D18F1D12B}" type="doc">
      <dgm:prSet loTypeId="urn:microsoft.com/office/officeart/2005/8/layout/lProcess1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th-TH"/>
        </a:p>
      </dgm:t>
    </dgm:pt>
    <dgm:pt modelId="{97DE92AD-C748-4A16-9B1A-568B33CE42E0}">
      <dgm:prSet phldrT="[Text]" custT="1"/>
      <dgm:spPr/>
      <dgm:t>
        <a:bodyPr/>
        <a:lstStyle/>
        <a:p>
          <a:r>
            <a:rPr lang="th-TH" sz="1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กุมภาพันธ์-เมษายน 2558</a:t>
          </a:r>
          <a:endParaRPr lang="th-TH" sz="1800" b="1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952F2D7-F942-45AA-A825-97C20E09A4BD}" type="parTrans" cxnId="{8EAB7AC8-6A42-4A2B-B30E-23BA1F18EBED}">
      <dgm:prSet/>
      <dgm:spPr/>
      <dgm:t>
        <a:bodyPr/>
        <a:lstStyle/>
        <a:p>
          <a:endParaRPr lang="th-TH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FEF2A8F-77D3-414B-8716-F12FBBABCDF3}" type="sibTrans" cxnId="{8EAB7AC8-6A42-4A2B-B30E-23BA1F18EBED}">
      <dgm:prSet/>
      <dgm:spPr/>
      <dgm:t>
        <a:bodyPr/>
        <a:lstStyle/>
        <a:p>
          <a:endParaRPr lang="th-TH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7AE8C18-279F-46D6-97CA-D8EFEC5BA3D0}">
      <dgm:prSet phldrT="[Text]"/>
      <dgm:spPr/>
      <dgm:t>
        <a:bodyPr/>
        <a:lstStyle/>
        <a:p>
          <a:r>
            <a:rPr lang="th-TH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สำนักงาน </a:t>
          </a:r>
          <a:r>
            <a:rPr lang="th-TH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ก.พ.ร</a:t>
          </a:r>
          <a:r>
            <a:rPr lang="th-TH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 </a:t>
          </a:r>
          <a:r>
            <a:rPr lang="th-TH" b="0" i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ประชุมชี้แจง พ.ร.บ. อำนวย</a:t>
          </a:r>
        </a:p>
        <a:p>
          <a:r>
            <a:rPr lang="th-TH" b="0" i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ความสะดวกในการพิจารณาอนุญาตของทางราชการ พ.ศ.2558</a:t>
          </a:r>
          <a:endParaRPr lang="th-TH" b="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C543020-25F8-443B-A889-7332AB572A5A}" type="parTrans" cxnId="{BA658473-A78D-4532-AA0B-FBFC2B12E534}">
      <dgm:prSet/>
      <dgm:spPr/>
      <dgm:t>
        <a:bodyPr/>
        <a:lstStyle/>
        <a:p>
          <a:endParaRPr lang="th-TH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24C8EBB-7461-420F-99CF-C691E4EC4707}" type="sibTrans" cxnId="{BA658473-A78D-4532-AA0B-FBFC2B12E534}">
      <dgm:prSet/>
      <dgm:spPr/>
      <dgm:t>
        <a:bodyPr/>
        <a:lstStyle/>
        <a:p>
          <a:endParaRPr lang="th-TH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B39CC9F-41C5-43C1-BDD0-8E2E5B463B13}">
      <dgm:prSet phldrT="[Text]" custT="1"/>
      <dgm:spPr/>
      <dgm:t>
        <a:bodyPr/>
        <a:lstStyle/>
        <a:p>
          <a:r>
            <a:rPr lang="th-TH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พฤษภาคม 2558</a:t>
          </a:r>
        </a:p>
      </dgm:t>
    </dgm:pt>
    <dgm:pt modelId="{E71C56E1-BDEE-4D6D-8321-BE41E9B9092E}" type="parTrans" cxnId="{9EF62CCE-9D59-4B79-9FF4-13D955D28BA4}">
      <dgm:prSet/>
      <dgm:spPr/>
      <dgm:t>
        <a:bodyPr/>
        <a:lstStyle/>
        <a:p>
          <a:endParaRPr lang="th-TH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96AB5A5-731C-4BC1-8C7D-D5018D93653C}" type="sibTrans" cxnId="{9EF62CCE-9D59-4B79-9FF4-13D955D28BA4}">
      <dgm:prSet/>
      <dgm:spPr/>
      <dgm:t>
        <a:bodyPr/>
        <a:lstStyle/>
        <a:p>
          <a:endParaRPr lang="th-TH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3D63586-6926-4A05-8B0F-B2E532515629}">
      <dgm:prSet phldrT="[Text]" custT="1"/>
      <dgm:spPr/>
      <dgm:t>
        <a:bodyPr/>
        <a:lstStyle/>
        <a:p>
          <a:r>
            <a:rPr lang="th-TH" sz="1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ประชุมคณะทำงานระดับ </a:t>
          </a:r>
          <a:r>
            <a:rPr lang="th-TH" sz="11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สพฐ</a:t>
          </a:r>
          <a:r>
            <a:rPr lang="th-TH" sz="1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 เพื่อจัดทำคู่มือประชาชน</a:t>
          </a:r>
          <a:endParaRPr lang="th-TH" sz="11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5EE942D1-ACC0-4DA5-96F3-A8889924583A}" type="parTrans" cxnId="{BE3EDFA7-C70F-4245-997C-16B8B9EF8E5C}">
      <dgm:prSet/>
      <dgm:spPr/>
      <dgm:t>
        <a:bodyPr/>
        <a:lstStyle/>
        <a:p>
          <a:endParaRPr lang="th-TH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CF025F6-27A4-49AF-8431-BF2C5E2AB550}" type="sibTrans" cxnId="{BE3EDFA7-C70F-4245-997C-16B8B9EF8E5C}">
      <dgm:prSet/>
      <dgm:spPr/>
      <dgm:t>
        <a:bodyPr/>
        <a:lstStyle/>
        <a:p>
          <a:endParaRPr lang="th-TH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422EE6A-312E-4C1F-A854-4942CE3212C7}">
      <dgm:prSet phldrT="[Text]"/>
      <dgm:spPr/>
      <dgm:t>
        <a:bodyPr/>
        <a:lstStyle/>
        <a:p>
          <a:r>
            <a:rPr lang="th-TH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สพฐ</a:t>
          </a:r>
          <a:r>
            <a:rPr lang="th-TH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 </a:t>
          </a:r>
          <a:r>
            <a:rPr lang="th-TH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สพป</a:t>
          </a:r>
          <a:r>
            <a:rPr lang="th-TH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./</a:t>
          </a:r>
          <a:r>
            <a:rPr lang="th-TH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สพ</a:t>
          </a:r>
          <a:r>
            <a:rPr lang="th-TH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ม. แต่งตั้งผู้ดูแลระบบ </a:t>
          </a:r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Admin </a:t>
          </a:r>
          <a:r>
            <a:rPr lang="th-TH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  <a:p>
          <a:r>
            <a:rPr lang="th-TH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ของหน่วยงานและ </a:t>
          </a:r>
          <a:r>
            <a:rPr lang="en-US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User </a:t>
          </a:r>
          <a:endParaRPr lang="th-TH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2E65542-7172-417B-BC4C-03D19755F65A}" type="parTrans" cxnId="{9BB45408-A5AE-4DB0-B01D-1011FE408357}">
      <dgm:prSet/>
      <dgm:spPr/>
      <dgm:t>
        <a:bodyPr/>
        <a:lstStyle/>
        <a:p>
          <a:endParaRPr lang="th-TH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DF4A27E1-A776-4BDA-B205-C71613A726FA}" type="sibTrans" cxnId="{9BB45408-A5AE-4DB0-B01D-1011FE408357}">
      <dgm:prSet/>
      <dgm:spPr/>
      <dgm:t>
        <a:bodyPr/>
        <a:lstStyle/>
        <a:p>
          <a:endParaRPr lang="th-TH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93DB9A6-C08D-4CCF-A032-70CC74680061}">
      <dgm:prSet phldrT="[Text]"/>
      <dgm:spPr/>
      <dgm:t>
        <a:bodyPr/>
        <a:lstStyle/>
        <a:p>
          <a:r>
            <a:rPr lang="th-TH" b="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สพฐ</a:t>
          </a:r>
          <a:r>
            <a:rPr lang="th-TH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 จัดประชุมสำนักส่วนกลางเพื่อชี้แจง </a:t>
          </a:r>
        </a:p>
        <a:p>
          <a:r>
            <a:rPr lang="th-TH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พ.ร.บ.อำนวยความสะดวกฯ</a:t>
          </a:r>
        </a:p>
      </dgm:t>
    </dgm:pt>
    <dgm:pt modelId="{31F95625-A82C-4EBF-A57B-D84476ED6A08}" type="parTrans" cxnId="{C698046E-B261-4EBD-B592-ACFA6D0AACE3}">
      <dgm:prSet/>
      <dgm:spPr/>
      <dgm:t>
        <a:bodyPr/>
        <a:lstStyle/>
        <a:p>
          <a:endParaRPr lang="th-TH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6345C79-C839-4A65-B18E-D8B3E849AB30}" type="sibTrans" cxnId="{C698046E-B261-4EBD-B592-ACFA6D0AACE3}">
      <dgm:prSet/>
      <dgm:spPr/>
      <dgm:t>
        <a:bodyPr/>
        <a:lstStyle/>
        <a:p>
          <a:endParaRPr lang="th-TH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279BBF3-BD06-4A11-83A6-80340DA1CA86}">
      <dgm:prSet phldrT="[Text]"/>
      <dgm:spPr/>
      <dgm:t>
        <a:bodyPr/>
        <a:lstStyle/>
        <a:p>
          <a:r>
            <a:rPr lang="th-TH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สำนักงาน </a:t>
          </a:r>
          <a:r>
            <a:rPr lang="th-TH" b="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ก.พ.ร</a:t>
          </a:r>
          <a:r>
            <a:rPr lang="th-TH" b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 ประชุมชี้แจงแนวทางการจัดทำคู่มือประชาชนตาม พ.ร.บ.อำนวยความสะดวกฯ</a:t>
          </a:r>
        </a:p>
      </dgm:t>
    </dgm:pt>
    <dgm:pt modelId="{F5450914-DFCA-4F47-88E2-E6EC126FAF98}" type="parTrans" cxnId="{C8A2F874-AC18-478C-A568-5855D6F4F49D}">
      <dgm:prSet/>
      <dgm:spPr/>
      <dgm:t>
        <a:bodyPr/>
        <a:lstStyle/>
        <a:p>
          <a:endParaRPr lang="th-TH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8696D1C-4382-4F26-A0EA-7FF4A94F70B7}" type="sibTrans" cxnId="{C8A2F874-AC18-478C-A568-5855D6F4F49D}">
      <dgm:prSet/>
      <dgm:spPr/>
      <dgm:t>
        <a:bodyPr/>
        <a:lstStyle/>
        <a:p>
          <a:endParaRPr lang="th-TH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504FD33-3FBB-4CAF-BCB0-DB54DBB92DFC}">
      <dgm:prSet phldrT="[Text]"/>
      <dgm:spPr/>
      <dgm:t>
        <a:bodyPr/>
        <a:lstStyle/>
        <a:p>
          <a:r>
            <a:rPr lang="th-TH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สน</a:t>
          </a:r>
          <a:r>
            <a:rPr lang="th-TH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ง.ก</a:t>
          </a:r>
          <a:r>
            <a:rPr lang="th-TH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พร.จัดทำฐานข้อมูลหน่วยงานตามโครงสร้าง </a:t>
          </a:r>
          <a:r>
            <a:rPr lang="th-TH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สพฐ</a:t>
          </a:r>
          <a:r>
            <a:rPr lang="th-TH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  </a:t>
          </a:r>
          <a:r>
            <a:rPr lang="th-TH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สพป</a:t>
          </a:r>
          <a:r>
            <a:rPr lang="th-TH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./</a:t>
          </a:r>
          <a:r>
            <a:rPr lang="th-TH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สพ</a:t>
          </a:r>
          <a:r>
            <a:rPr lang="th-TH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ม., สถานศึกษา และสถานศึกษาสังกัด </a:t>
          </a:r>
          <a:r>
            <a:rPr lang="th-TH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สศ</a:t>
          </a:r>
          <a:r>
            <a:rPr lang="th-TH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ศ.</a:t>
          </a:r>
          <a:endParaRPr lang="th-TH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18DC564-3296-4DDB-93D8-AD5EBD365A62}" type="parTrans" cxnId="{5B45BF83-7903-4792-B137-DDB50A213B50}">
      <dgm:prSet/>
      <dgm:spPr/>
      <dgm:t>
        <a:bodyPr/>
        <a:lstStyle/>
        <a:p>
          <a:endParaRPr lang="th-TH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26B5F762-83A8-45D8-ACB4-C6B9CD3DC63C}" type="sibTrans" cxnId="{5B45BF83-7903-4792-B137-DDB50A213B50}">
      <dgm:prSet/>
      <dgm:spPr/>
      <dgm:t>
        <a:bodyPr/>
        <a:lstStyle/>
        <a:p>
          <a:endParaRPr lang="th-TH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06F191F-CB36-4E6F-89FD-7EE14356A05D}">
      <dgm:prSet phldrT="[Text]" custT="1"/>
      <dgm:spPr/>
      <dgm:t>
        <a:bodyPr/>
        <a:lstStyle/>
        <a:p>
          <a:r>
            <a:rPr lang="th-TH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มิถุนายน 2558</a:t>
          </a:r>
        </a:p>
      </dgm:t>
    </dgm:pt>
    <dgm:pt modelId="{6CD65BA2-ABC7-4F1A-A448-83C0A06062DD}" type="parTrans" cxnId="{C8D97EA1-7D29-4664-AA14-0C6FD4B9697C}">
      <dgm:prSet/>
      <dgm:spPr/>
      <dgm:t>
        <a:bodyPr/>
        <a:lstStyle/>
        <a:p>
          <a:endParaRPr lang="th-TH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D6A8D6D-2522-4699-96B6-2DD909C71160}" type="sibTrans" cxnId="{C8D97EA1-7D29-4664-AA14-0C6FD4B9697C}">
      <dgm:prSet/>
      <dgm:spPr/>
      <dgm:t>
        <a:bodyPr/>
        <a:lstStyle/>
        <a:p>
          <a:endParaRPr lang="th-TH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6B325738-47A1-489F-9603-6E5D378E55DA}">
      <dgm:prSet phldrT="[Text]" custT="1"/>
      <dgm:spPr/>
      <dgm:t>
        <a:bodyPr/>
        <a:lstStyle/>
        <a:p>
          <a:r>
            <a:rPr lang="th-TH" sz="1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ประชุมคณะทำงานกลุ่มย่อยระดับเขตพื้นที่การศึกษาและสถานศึกษา</a:t>
          </a:r>
        </a:p>
      </dgm:t>
    </dgm:pt>
    <dgm:pt modelId="{77B46D5D-3106-4695-8EB2-1B3EB111D868}" type="parTrans" cxnId="{07AB363A-1BBE-4BE6-870B-E088A373E6B6}">
      <dgm:prSet/>
      <dgm:spPr/>
      <dgm:t>
        <a:bodyPr/>
        <a:lstStyle/>
        <a:p>
          <a:endParaRPr lang="th-TH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91E6A6A-6C14-4418-A293-5425C28DF367}" type="sibTrans" cxnId="{07AB363A-1BBE-4BE6-870B-E088A373E6B6}">
      <dgm:prSet/>
      <dgm:spPr/>
      <dgm:t>
        <a:bodyPr/>
        <a:lstStyle/>
        <a:p>
          <a:endParaRPr lang="th-TH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1D76AFA-1828-4887-A979-6B998252C67D}">
      <dgm:prSet phldrT="[Text]"/>
      <dgm:spPr/>
      <dgm:t>
        <a:bodyPr/>
        <a:lstStyle/>
        <a:p>
          <a:r>
            <a:rPr lang="th-TH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รายงานผู้บริหารระดับสูง </a:t>
          </a:r>
          <a:r>
            <a:rPr lang="th-TH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สพฐ</a:t>
          </a:r>
          <a:r>
            <a:rPr lang="th-TH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 รับทราบ</a:t>
          </a:r>
        </a:p>
        <a:p>
          <a:r>
            <a:rPr lang="th-TH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ความก้าวหน้าในการจัดทำคู่มือสำหรับประชาชน </a:t>
          </a:r>
        </a:p>
        <a:p>
          <a:r>
            <a:rPr lang="th-TH" spc="-50" baseline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</a:t>
          </a:r>
          <a:r>
            <a:rPr lang="th-TH" spc="-50" baseline="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สพฐ</a:t>
          </a:r>
          <a:r>
            <a:rPr lang="th-TH" spc="-50" baseline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.,</a:t>
          </a:r>
          <a:r>
            <a:rPr lang="th-TH" spc="-50" baseline="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สพป</a:t>
          </a:r>
          <a:r>
            <a:rPr lang="th-TH" spc="-50" baseline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./</a:t>
          </a:r>
          <a:r>
            <a:rPr lang="th-TH" spc="-50" baseline="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สพ</a:t>
          </a:r>
          <a:r>
            <a:rPr lang="th-TH" spc="-50" baseline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ม.,สถานศึกษา และสถานศึกษาสังกัด </a:t>
          </a:r>
          <a:r>
            <a:rPr lang="th-TH" spc="-50" baseline="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สศ</a:t>
          </a:r>
          <a:r>
            <a:rPr lang="th-TH" spc="-50" baseline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ศ.)</a:t>
          </a:r>
        </a:p>
      </dgm:t>
    </dgm:pt>
    <dgm:pt modelId="{7DFA235B-C2B7-4B71-B4FD-852C4D32F86B}" type="parTrans" cxnId="{75B7B3A3-C7EA-4DC9-9AC2-8A76781147F2}">
      <dgm:prSet/>
      <dgm:spPr/>
      <dgm:t>
        <a:bodyPr/>
        <a:lstStyle/>
        <a:p>
          <a:endParaRPr lang="th-TH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A227BDC-942B-4512-9F75-75B0F7038A42}" type="sibTrans" cxnId="{75B7B3A3-C7EA-4DC9-9AC2-8A76781147F2}">
      <dgm:prSet/>
      <dgm:spPr/>
      <dgm:t>
        <a:bodyPr/>
        <a:lstStyle/>
        <a:p>
          <a:endParaRPr lang="th-TH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402CCF0-7585-4F43-A0D7-9AD80C3538AC}">
      <dgm:prSet phldrT="[Text]" custT="1"/>
      <dgm:spPr/>
      <dgm:t>
        <a:bodyPr/>
        <a:lstStyle/>
        <a:p>
          <a:r>
            <a:rPr lang="th-TH" sz="1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จัดทำคู่มือประชาชนฉบับสมบูรณ์</a:t>
          </a:r>
        </a:p>
        <a:p>
          <a:r>
            <a:rPr lang="th-TH" sz="1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เป็นรูปเล่ม</a:t>
          </a:r>
        </a:p>
      </dgm:t>
    </dgm:pt>
    <dgm:pt modelId="{C59491B5-E2AF-4798-A3AF-6A15252EECA5}" type="parTrans" cxnId="{F7C67A5E-9DAC-415E-A513-C0356484A8D4}">
      <dgm:prSet/>
      <dgm:spPr/>
      <dgm:t>
        <a:bodyPr/>
        <a:lstStyle/>
        <a:p>
          <a:endParaRPr lang="th-TH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AD986401-73E0-404F-9BE8-176A1B93C8FC}" type="sibTrans" cxnId="{F7C67A5E-9DAC-415E-A513-C0356484A8D4}">
      <dgm:prSet/>
      <dgm:spPr/>
      <dgm:t>
        <a:bodyPr/>
        <a:lstStyle/>
        <a:p>
          <a:endParaRPr lang="th-TH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3DC886A-2BB4-41F2-B97C-2ADF0C2C97AD}">
      <dgm:prSet phldrT="[Text]" custT="1"/>
      <dgm:spPr/>
      <dgm:t>
        <a:bodyPr/>
        <a:lstStyle/>
        <a:p>
          <a:r>
            <a:rPr lang="th-TH" sz="1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จัดทำสื่อเผยแพร่ประชาสัมพันธ์ประชาชน/ผู้รับบริการ</a:t>
          </a:r>
        </a:p>
      </dgm:t>
    </dgm:pt>
    <dgm:pt modelId="{A84EBB43-A9E2-44CD-805F-FE2D8B459997}" type="parTrans" cxnId="{8A27AAA1-31C7-4B09-961C-8D2E40BD9D39}">
      <dgm:prSet/>
      <dgm:spPr/>
      <dgm:t>
        <a:bodyPr/>
        <a:lstStyle/>
        <a:p>
          <a:endParaRPr lang="th-TH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BD8B5926-19A4-43F2-9671-C36457883011}" type="sibTrans" cxnId="{8A27AAA1-31C7-4B09-961C-8D2E40BD9D39}">
      <dgm:prSet/>
      <dgm:spPr/>
      <dgm:t>
        <a:bodyPr/>
        <a:lstStyle/>
        <a:p>
          <a:endParaRPr lang="th-TH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95006DC-B376-4C10-9CA0-4845F8C96B0D}">
      <dgm:prSet phldrT="[Text]" custT="1"/>
      <dgm:spPr/>
      <dgm:t>
        <a:bodyPr/>
        <a:lstStyle/>
        <a:p>
          <a:r>
            <a:rPr lang="th-TH" sz="20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กรกฎาคม 2558</a:t>
          </a:r>
        </a:p>
      </dgm:t>
    </dgm:pt>
    <dgm:pt modelId="{74C54C55-D1EC-48B7-8790-0167E2FF57FB}" type="parTrans" cxnId="{B15A702E-5713-4327-8997-6F9E1DD40963}">
      <dgm:prSet/>
      <dgm:spPr/>
      <dgm:t>
        <a:bodyPr/>
        <a:lstStyle/>
        <a:p>
          <a:endParaRPr lang="th-TH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254ABD1-2C78-4513-8721-29A1E285181C}" type="sibTrans" cxnId="{B15A702E-5713-4327-8997-6F9E1DD40963}">
      <dgm:prSet/>
      <dgm:spPr/>
      <dgm:t>
        <a:bodyPr/>
        <a:lstStyle/>
        <a:p>
          <a:endParaRPr lang="th-TH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885CF08F-8ECA-493F-A1E2-B190C4E587A0}">
      <dgm:prSet phldrT="[Text]"/>
      <dgm:spPr/>
      <dgm:t>
        <a:bodyPr/>
        <a:lstStyle/>
        <a:p>
          <a:pPr algn="ctr"/>
          <a:r>
            <a:rPr lang="th-TH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ประชุมชี้แจง </a:t>
          </a:r>
          <a:r>
            <a:rPr lang="th-TH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สพป</a:t>
          </a:r>
          <a:r>
            <a:rPr lang="th-TH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./</a:t>
          </a:r>
          <a:r>
            <a:rPr lang="th-TH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สพ</a:t>
          </a:r>
          <a:r>
            <a:rPr lang="th-TH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ม. และ </a:t>
          </a:r>
          <a:r>
            <a:rPr lang="th-TH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สศ</a:t>
          </a:r>
          <a:r>
            <a:rPr lang="th-TH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ศ. </a:t>
          </a:r>
        </a:p>
        <a:p>
          <a:pPr algn="ctr"/>
          <a:r>
            <a:rPr lang="th-TH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เพื่อขยายผลให้กับสถานศึกษารับทราบ</a:t>
          </a:r>
        </a:p>
        <a:p>
          <a:pPr algn="ctr"/>
          <a:r>
            <a:rPr lang="th-TH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แนวทางการปฏิบัติตาม พ.ร.บ.อำนวยความสะดวกฯ</a:t>
          </a:r>
        </a:p>
      </dgm:t>
    </dgm:pt>
    <dgm:pt modelId="{DB691482-49F3-49FE-B05B-F1B3C5D78DB7}" type="parTrans" cxnId="{7CE02C1C-6862-4920-A325-7BC8CC968A92}">
      <dgm:prSet/>
      <dgm:spPr/>
      <dgm:t>
        <a:bodyPr/>
        <a:lstStyle/>
        <a:p>
          <a:endParaRPr lang="th-TH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37CC40E2-E2BD-4135-AFC7-7799B2F3D6CD}" type="sibTrans" cxnId="{7CE02C1C-6862-4920-A325-7BC8CC968A92}">
      <dgm:prSet/>
      <dgm:spPr/>
      <dgm:t>
        <a:bodyPr/>
        <a:lstStyle/>
        <a:p>
          <a:endParaRPr lang="th-TH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E2681034-6C7B-4FE0-B453-88F4A338074D}">
      <dgm:prSet phldrT="[Text]"/>
      <dgm:spPr/>
      <dgm:t>
        <a:bodyPr/>
        <a:lstStyle/>
        <a:p>
          <a:r>
            <a:rPr lang="th-TH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สพป</a:t>
          </a:r>
          <a:r>
            <a:rPr lang="th-TH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./</a:t>
          </a:r>
          <a:r>
            <a:rPr lang="th-TH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สพ</a:t>
          </a:r>
          <a:r>
            <a:rPr lang="th-TH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ม. และ </a:t>
          </a:r>
          <a:r>
            <a:rPr lang="th-TH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สศ</a:t>
          </a:r>
          <a:r>
            <a:rPr lang="th-TH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ศ. ประชุมชี้แจงสถานศึกษาเพื่อรับทราบและถือปฏิบัติตามแนวทางการปฏิบัติตาม พ.ร.บ.อำนวยความสะดวกฯ</a:t>
          </a:r>
        </a:p>
      </dgm:t>
    </dgm:pt>
    <dgm:pt modelId="{532E81A8-7018-41E1-A023-EFB5F447DDA2}" type="parTrans" cxnId="{D50027BA-2B8C-4379-BAF9-8ED7D9EE5C3D}">
      <dgm:prSet/>
      <dgm:spPr/>
      <dgm:t>
        <a:bodyPr/>
        <a:lstStyle/>
        <a:p>
          <a:endParaRPr lang="th-TH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7C25E12A-368F-4373-8458-2201147C8CB9}" type="sibTrans" cxnId="{D50027BA-2B8C-4379-BAF9-8ED7D9EE5C3D}">
      <dgm:prSet/>
      <dgm:spPr/>
      <dgm:t>
        <a:bodyPr/>
        <a:lstStyle/>
        <a:p>
          <a:endParaRPr lang="th-TH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45011D19-35B1-4CB3-8300-CE2AC68879F9}">
      <dgm:prSet phldrT="[Text]"/>
      <dgm:spPr/>
      <dgm:t>
        <a:bodyPr/>
        <a:lstStyle/>
        <a:p>
          <a:r>
            <a:rPr lang="th-TH" b="1" u="sng" dirty="0" err="1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สพฐ</a:t>
          </a:r>
          <a:r>
            <a:rPr lang="th-TH" b="1" u="sng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./</a:t>
          </a:r>
          <a:r>
            <a:rPr lang="th-TH" b="1" u="sng" dirty="0" err="1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สพท</a:t>
          </a:r>
          <a:r>
            <a:rPr lang="th-TH" b="1" u="sng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./</a:t>
          </a:r>
          <a:r>
            <a:rPr lang="th-TH" b="1" u="sng" dirty="0" err="1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สศ</a:t>
          </a:r>
          <a:r>
            <a:rPr lang="th-TH" b="1" u="sng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ศ. และสถานศึกษาในสังกัด </a:t>
          </a:r>
        </a:p>
        <a:p>
          <a:r>
            <a:rPr lang="th-TH" b="1" u="sng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ดำเนินการตาม พ.ร.บ.อำนวยความสะดวกฯ </a:t>
          </a:r>
        </a:p>
        <a:p>
          <a:r>
            <a:rPr lang="th-TH" b="1" u="sng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ในแนวทางและรูปแบบเดียวกัน</a:t>
          </a:r>
        </a:p>
      </dgm:t>
    </dgm:pt>
    <dgm:pt modelId="{324029E2-9A12-439C-B4B1-569DF98A5CB4}" type="parTrans" cxnId="{4EF4B518-A1DF-4A79-94F0-FBD9D6629FB2}">
      <dgm:prSet/>
      <dgm:spPr/>
      <dgm:t>
        <a:bodyPr/>
        <a:lstStyle/>
        <a:p>
          <a:endParaRPr lang="th-TH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CBD9EC40-4F89-4E6B-9B7C-9C7267EE27E6}" type="sibTrans" cxnId="{4EF4B518-A1DF-4A79-94F0-FBD9D6629FB2}">
      <dgm:prSet/>
      <dgm:spPr/>
      <dgm:t>
        <a:bodyPr/>
        <a:lstStyle/>
        <a:p>
          <a:endParaRPr lang="th-TH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010981F-7B86-4BDF-BA48-FF95B52C9818}">
      <dgm:prSet phldrT="[Text]" custT="1"/>
      <dgm:spPr/>
      <dgm:t>
        <a:bodyPr/>
        <a:lstStyle/>
        <a:p>
          <a:r>
            <a:rPr lang="th-TH" sz="11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ประชุมคณะทำงานระดับเขตพื้นที่การศึกษาและสถานศึกษา</a:t>
          </a:r>
        </a:p>
      </dgm:t>
    </dgm:pt>
    <dgm:pt modelId="{95F58208-71A4-4226-9AFC-B691F5EFA1A8}" type="parTrans" cxnId="{4161E760-B099-4EFA-964D-D02483320EE4}">
      <dgm:prSet/>
      <dgm:spPr/>
      <dgm:t>
        <a:bodyPr/>
        <a:lstStyle/>
        <a:p>
          <a:endParaRPr lang="th-TH"/>
        </a:p>
      </dgm:t>
    </dgm:pt>
    <dgm:pt modelId="{24BC3386-B64B-46F2-B20D-06C9E19C6176}" type="sibTrans" cxnId="{4161E760-B099-4EFA-964D-D02483320EE4}">
      <dgm:prSet/>
      <dgm:spPr/>
      <dgm:t>
        <a:bodyPr/>
        <a:lstStyle/>
        <a:p>
          <a:endParaRPr lang="th-TH"/>
        </a:p>
      </dgm:t>
    </dgm:pt>
    <dgm:pt modelId="{179B39B7-5F5C-4C77-B856-7CA2122AAD27}" type="pres">
      <dgm:prSet presAssocID="{AABDCAE5-392F-435D-9E3B-B82D18F1D12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153A0748-66D4-4AB5-A2DE-4EC921D1017F}" type="pres">
      <dgm:prSet presAssocID="{97DE92AD-C748-4A16-9B1A-568B33CE42E0}" presName="vertFlow" presStyleCnt="0"/>
      <dgm:spPr/>
    </dgm:pt>
    <dgm:pt modelId="{F06ED0A0-A949-462B-B764-3FB02BFAD809}" type="pres">
      <dgm:prSet presAssocID="{97DE92AD-C748-4A16-9B1A-568B33CE42E0}" presName="header" presStyleLbl="node1" presStyleIdx="0" presStyleCnt="4"/>
      <dgm:spPr/>
      <dgm:t>
        <a:bodyPr/>
        <a:lstStyle/>
        <a:p>
          <a:endParaRPr lang="th-TH"/>
        </a:p>
      </dgm:t>
    </dgm:pt>
    <dgm:pt modelId="{161D6168-DC57-4303-95B2-730F580040F0}" type="pres">
      <dgm:prSet presAssocID="{9C543020-25F8-443B-A889-7332AB572A5A}" presName="parTrans" presStyleLbl="sibTrans2D1" presStyleIdx="0" presStyleCnt="14"/>
      <dgm:spPr/>
      <dgm:t>
        <a:bodyPr/>
        <a:lstStyle/>
        <a:p>
          <a:endParaRPr lang="th-TH"/>
        </a:p>
      </dgm:t>
    </dgm:pt>
    <dgm:pt modelId="{E9AE2A26-124A-4BB6-A4EA-68EEED38F599}" type="pres">
      <dgm:prSet presAssocID="{B7AE8C18-279F-46D6-97CA-D8EFEC5BA3D0}" presName="child" presStyleLbl="alignAccFollowNode1" presStyleIdx="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3769294F-3C02-47A9-A30D-BF9F0A05DC4A}" type="pres">
      <dgm:prSet presAssocID="{024C8EBB-7461-420F-99CF-C691E4EC4707}" presName="sibTrans" presStyleLbl="sibTrans2D1" presStyleIdx="1" presStyleCnt="14"/>
      <dgm:spPr/>
      <dgm:t>
        <a:bodyPr/>
        <a:lstStyle/>
        <a:p>
          <a:endParaRPr lang="th-TH"/>
        </a:p>
      </dgm:t>
    </dgm:pt>
    <dgm:pt modelId="{F3A2B6DA-2B08-4A82-86D2-E3A2D87508F8}" type="pres">
      <dgm:prSet presAssocID="{793DB9A6-C08D-4CCF-A032-70CC74680061}" presName="child" presStyleLbl="alignAccFollowNode1" presStyleIdx="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209F362-F0F7-4DAE-B11E-2E2DCD7A69A5}" type="pres">
      <dgm:prSet presAssocID="{B6345C79-C839-4A65-B18E-D8B3E849AB30}" presName="sibTrans" presStyleLbl="sibTrans2D1" presStyleIdx="2" presStyleCnt="14"/>
      <dgm:spPr/>
      <dgm:t>
        <a:bodyPr/>
        <a:lstStyle/>
        <a:p>
          <a:endParaRPr lang="th-TH"/>
        </a:p>
      </dgm:t>
    </dgm:pt>
    <dgm:pt modelId="{A925654E-0DC5-4EBF-B371-4AA81D56D533}" type="pres">
      <dgm:prSet presAssocID="{8279BBF3-BD06-4A11-83A6-80340DA1CA86}" presName="child" presStyleLbl="alignAccFollowNode1" presStyleIdx="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216BEFF-0ADA-41CF-9DA1-93E924FE3F33}" type="pres">
      <dgm:prSet presAssocID="{97DE92AD-C748-4A16-9B1A-568B33CE42E0}" presName="hSp" presStyleCnt="0"/>
      <dgm:spPr/>
    </dgm:pt>
    <dgm:pt modelId="{34426F5F-DD5F-45C5-8EE2-8982DEEA680B}" type="pres">
      <dgm:prSet presAssocID="{DB39CC9F-41C5-43C1-BDD0-8E2E5B463B13}" presName="vertFlow" presStyleCnt="0"/>
      <dgm:spPr/>
    </dgm:pt>
    <dgm:pt modelId="{1160FED3-E5B9-4F54-9743-C0C307BC20DC}" type="pres">
      <dgm:prSet presAssocID="{DB39CC9F-41C5-43C1-BDD0-8E2E5B463B13}" presName="header" presStyleLbl="node1" presStyleIdx="1" presStyleCnt="4"/>
      <dgm:spPr/>
      <dgm:t>
        <a:bodyPr/>
        <a:lstStyle/>
        <a:p>
          <a:endParaRPr lang="th-TH"/>
        </a:p>
      </dgm:t>
    </dgm:pt>
    <dgm:pt modelId="{F0831C23-B164-4538-B01D-49ABFEDBD3CF}" type="pres">
      <dgm:prSet presAssocID="{5EE942D1-ACC0-4DA5-96F3-A8889924583A}" presName="parTrans" presStyleLbl="sibTrans2D1" presStyleIdx="3" presStyleCnt="14"/>
      <dgm:spPr/>
      <dgm:t>
        <a:bodyPr/>
        <a:lstStyle/>
        <a:p>
          <a:endParaRPr lang="th-TH"/>
        </a:p>
      </dgm:t>
    </dgm:pt>
    <dgm:pt modelId="{3A5F3D65-4A89-49CC-806A-F8FFD63FBBD7}" type="pres">
      <dgm:prSet presAssocID="{73D63586-6926-4A05-8B0F-B2E532515629}" presName="child" presStyleLbl="alignAccFollowNode1" presStyleIdx="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5E5EABE-4786-4AE5-8CA1-EE08F34BD9DF}" type="pres">
      <dgm:prSet presAssocID="{6CF025F6-27A4-49AF-8431-BF2C5E2AB550}" presName="sibTrans" presStyleLbl="sibTrans2D1" presStyleIdx="4" presStyleCnt="14"/>
      <dgm:spPr/>
      <dgm:t>
        <a:bodyPr/>
        <a:lstStyle/>
        <a:p>
          <a:endParaRPr lang="th-TH"/>
        </a:p>
      </dgm:t>
    </dgm:pt>
    <dgm:pt modelId="{6A53BB61-0FDF-41F5-8D4B-A9F0FB865747}" type="pres">
      <dgm:prSet presAssocID="{7504FD33-3FBB-4CAF-BCB0-DB54DBB92DFC}" presName="child" presStyleLbl="alignAccFollowNode1" presStyleIdx="4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78DDD60-CA72-446B-8883-C04373414ECF}" type="pres">
      <dgm:prSet presAssocID="{26B5F762-83A8-45D8-ACB4-C6B9CD3DC63C}" presName="sibTrans" presStyleLbl="sibTrans2D1" presStyleIdx="5" presStyleCnt="14"/>
      <dgm:spPr/>
      <dgm:t>
        <a:bodyPr/>
        <a:lstStyle/>
        <a:p>
          <a:endParaRPr lang="th-TH"/>
        </a:p>
      </dgm:t>
    </dgm:pt>
    <dgm:pt modelId="{CF51B0D0-951E-475B-BD89-97BFD824D12D}" type="pres">
      <dgm:prSet presAssocID="{3422EE6A-312E-4C1F-A854-4942CE3212C7}" presName="child" presStyleLbl="alignAccFollowNode1" presStyleIdx="5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49C11E0-C8D2-4982-9FBA-1E38F58D2485}" type="pres">
      <dgm:prSet presAssocID="{DB39CC9F-41C5-43C1-BDD0-8E2E5B463B13}" presName="hSp" presStyleCnt="0"/>
      <dgm:spPr/>
    </dgm:pt>
    <dgm:pt modelId="{F06B24F4-D9D9-4984-B5E1-A339A799D931}" type="pres">
      <dgm:prSet presAssocID="{E06F191F-CB36-4E6F-89FD-7EE14356A05D}" presName="vertFlow" presStyleCnt="0"/>
      <dgm:spPr/>
    </dgm:pt>
    <dgm:pt modelId="{7ADD13F3-2F5B-430C-B4F1-FFADE509A31C}" type="pres">
      <dgm:prSet presAssocID="{E06F191F-CB36-4E6F-89FD-7EE14356A05D}" presName="header" presStyleLbl="node1" presStyleIdx="2" presStyleCnt="4"/>
      <dgm:spPr/>
      <dgm:t>
        <a:bodyPr/>
        <a:lstStyle/>
        <a:p>
          <a:endParaRPr lang="th-TH"/>
        </a:p>
      </dgm:t>
    </dgm:pt>
    <dgm:pt modelId="{4CD0F59B-A7AB-4531-A793-41ACFB9C30AC}" type="pres">
      <dgm:prSet presAssocID="{77B46D5D-3106-4695-8EB2-1B3EB111D868}" presName="parTrans" presStyleLbl="sibTrans2D1" presStyleIdx="6" presStyleCnt="14"/>
      <dgm:spPr/>
      <dgm:t>
        <a:bodyPr/>
        <a:lstStyle/>
        <a:p>
          <a:endParaRPr lang="th-TH"/>
        </a:p>
      </dgm:t>
    </dgm:pt>
    <dgm:pt modelId="{932768AC-921C-4D90-95B0-CF61EB92E782}" type="pres">
      <dgm:prSet presAssocID="{6B325738-47A1-489F-9603-6E5D378E55DA}" presName="child" presStyleLbl="alignAccFollowNode1" presStyleIdx="6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7C88FE3-F99A-424A-BF1D-0BE4C0BE0B4F}" type="pres">
      <dgm:prSet presAssocID="{991E6A6A-6C14-4418-A293-5425C28DF367}" presName="sibTrans" presStyleLbl="sibTrans2D1" presStyleIdx="7" presStyleCnt="14"/>
      <dgm:spPr/>
      <dgm:t>
        <a:bodyPr/>
        <a:lstStyle/>
        <a:p>
          <a:endParaRPr lang="th-TH"/>
        </a:p>
      </dgm:t>
    </dgm:pt>
    <dgm:pt modelId="{9F20CFD4-241B-464C-B082-F64A93E6FDFB}" type="pres">
      <dgm:prSet presAssocID="{9010981F-7B86-4BDF-BA48-FF95B52C9818}" presName="child" presStyleLbl="alignAccFollowNode1" presStyleIdx="7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DC3583C-2C23-4AB1-8D07-361E15EB6378}" type="pres">
      <dgm:prSet presAssocID="{24BC3386-B64B-46F2-B20D-06C9E19C6176}" presName="sibTrans" presStyleLbl="sibTrans2D1" presStyleIdx="8" presStyleCnt="14"/>
      <dgm:spPr/>
      <dgm:t>
        <a:bodyPr/>
        <a:lstStyle/>
        <a:p>
          <a:endParaRPr lang="th-TH"/>
        </a:p>
      </dgm:t>
    </dgm:pt>
    <dgm:pt modelId="{505AF57F-2F0F-40FE-ADF8-13DDDECAE3BB}" type="pres">
      <dgm:prSet presAssocID="{31D76AFA-1828-4887-A979-6B998252C67D}" presName="child" presStyleLbl="alignAccFollowNode1" presStyleIdx="8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93B24F4-1ABB-46DA-A5BA-DE610C3EA2E2}" type="pres">
      <dgm:prSet presAssocID="{CA227BDC-942B-4512-9F75-75B0F7038A42}" presName="sibTrans" presStyleLbl="sibTrans2D1" presStyleIdx="9" presStyleCnt="14"/>
      <dgm:spPr/>
      <dgm:t>
        <a:bodyPr/>
        <a:lstStyle/>
        <a:p>
          <a:endParaRPr lang="th-TH"/>
        </a:p>
      </dgm:t>
    </dgm:pt>
    <dgm:pt modelId="{BFB8FCA7-DBD4-4F1B-BFFD-070213BA9B8B}" type="pres">
      <dgm:prSet presAssocID="{B402CCF0-7585-4F43-A0D7-9AD80C3538AC}" presName="child" presStyleLbl="alignAccFollowNode1" presStyleIdx="9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86FCFC8F-CE32-4435-91A1-626C8AEFB658}" type="pres">
      <dgm:prSet presAssocID="{AD986401-73E0-404F-9BE8-176A1B93C8FC}" presName="sibTrans" presStyleLbl="sibTrans2D1" presStyleIdx="10" presStyleCnt="14"/>
      <dgm:spPr/>
      <dgm:t>
        <a:bodyPr/>
        <a:lstStyle/>
        <a:p>
          <a:endParaRPr lang="th-TH"/>
        </a:p>
      </dgm:t>
    </dgm:pt>
    <dgm:pt modelId="{F0447940-5A1E-4FF3-B1F3-4C0AF141FDE8}" type="pres">
      <dgm:prSet presAssocID="{93DC886A-2BB4-41F2-B97C-2ADF0C2C97AD}" presName="child" presStyleLbl="alignAccFollowNode1" presStyleIdx="10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3439398-1622-41A2-8B41-CA053A9C0D66}" type="pres">
      <dgm:prSet presAssocID="{E06F191F-CB36-4E6F-89FD-7EE14356A05D}" presName="hSp" presStyleCnt="0"/>
      <dgm:spPr/>
    </dgm:pt>
    <dgm:pt modelId="{7CA26AD2-2C36-416C-97C1-D9E01FF2A0D3}" type="pres">
      <dgm:prSet presAssocID="{495006DC-B376-4C10-9CA0-4845F8C96B0D}" presName="vertFlow" presStyleCnt="0"/>
      <dgm:spPr/>
    </dgm:pt>
    <dgm:pt modelId="{690A1F88-D32F-44E7-BEC3-2A390EC320D4}" type="pres">
      <dgm:prSet presAssocID="{495006DC-B376-4C10-9CA0-4845F8C96B0D}" presName="header" presStyleLbl="node1" presStyleIdx="3" presStyleCnt="4"/>
      <dgm:spPr/>
      <dgm:t>
        <a:bodyPr/>
        <a:lstStyle/>
        <a:p>
          <a:endParaRPr lang="th-TH"/>
        </a:p>
      </dgm:t>
    </dgm:pt>
    <dgm:pt modelId="{3EDF8BED-16FF-43FC-A8C6-47A8A3FF8F96}" type="pres">
      <dgm:prSet presAssocID="{DB691482-49F3-49FE-B05B-F1B3C5D78DB7}" presName="parTrans" presStyleLbl="sibTrans2D1" presStyleIdx="11" presStyleCnt="14"/>
      <dgm:spPr/>
      <dgm:t>
        <a:bodyPr/>
        <a:lstStyle/>
        <a:p>
          <a:endParaRPr lang="th-TH"/>
        </a:p>
      </dgm:t>
    </dgm:pt>
    <dgm:pt modelId="{74F16225-490A-41D8-9860-0B39643F2E05}" type="pres">
      <dgm:prSet presAssocID="{885CF08F-8ECA-493F-A1E2-B190C4E587A0}" presName="child" presStyleLbl="alignAccFollowNode1" presStyleIdx="11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37AAC7C-39C7-4151-9F03-80FC4B1599EF}" type="pres">
      <dgm:prSet presAssocID="{37CC40E2-E2BD-4135-AFC7-7799B2F3D6CD}" presName="sibTrans" presStyleLbl="sibTrans2D1" presStyleIdx="12" presStyleCnt="14"/>
      <dgm:spPr/>
      <dgm:t>
        <a:bodyPr/>
        <a:lstStyle/>
        <a:p>
          <a:endParaRPr lang="th-TH"/>
        </a:p>
      </dgm:t>
    </dgm:pt>
    <dgm:pt modelId="{FA71ABCB-F6F6-4058-9166-456B0493CC92}" type="pres">
      <dgm:prSet presAssocID="{E2681034-6C7B-4FE0-B453-88F4A338074D}" presName="child" presStyleLbl="alignAccFollowNode1" presStyleIdx="12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6E18E60-C800-4748-B74F-B5D9FCE3D7BE}" type="pres">
      <dgm:prSet presAssocID="{7C25E12A-368F-4373-8458-2201147C8CB9}" presName="sibTrans" presStyleLbl="sibTrans2D1" presStyleIdx="13" presStyleCnt="14"/>
      <dgm:spPr/>
      <dgm:t>
        <a:bodyPr/>
        <a:lstStyle/>
        <a:p>
          <a:endParaRPr lang="th-TH"/>
        </a:p>
      </dgm:t>
    </dgm:pt>
    <dgm:pt modelId="{BF5B2516-4EC2-4702-AD22-3E9B73BCBC58}" type="pres">
      <dgm:prSet presAssocID="{45011D19-35B1-4CB3-8300-CE2AC68879F9}" presName="child" presStyleLbl="alignAccFollowNode1" presStyleIdx="13" presStyleCnt="14">
        <dgm:presLayoutVars>
          <dgm:chMax val="0"/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0005DEF0-0884-45D5-BF5D-048A25DF1E44}" type="presOf" srcId="{97DE92AD-C748-4A16-9B1A-568B33CE42E0}" destId="{F06ED0A0-A949-462B-B764-3FB02BFAD809}" srcOrd="0" destOrd="0" presId="urn:microsoft.com/office/officeart/2005/8/layout/lProcess1"/>
    <dgm:cxn modelId="{BBC33F5C-B01C-4C16-9F47-233E5ED49341}" type="presOf" srcId="{73D63586-6926-4A05-8B0F-B2E532515629}" destId="{3A5F3D65-4A89-49CC-806A-F8FFD63FBBD7}" srcOrd="0" destOrd="0" presId="urn:microsoft.com/office/officeart/2005/8/layout/lProcess1"/>
    <dgm:cxn modelId="{8E9E1752-05EF-402D-B289-FDCFA234EF75}" type="presOf" srcId="{AABDCAE5-392F-435D-9E3B-B82D18F1D12B}" destId="{179B39B7-5F5C-4C77-B856-7CA2122AAD27}" srcOrd="0" destOrd="0" presId="urn:microsoft.com/office/officeart/2005/8/layout/lProcess1"/>
    <dgm:cxn modelId="{FB91E0D1-7D46-41A1-B19C-4E310BE50C22}" type="presOf" srcId="{45011D19-35B1-4CB3-8300-CE2AC68879F9}" destId="{BF5B2516-4EC2-4702-AD22-3E9B73BCBC58}" srcOrd="0" destOrd="0" presId="urn:microsoft.com/office/officeart/2005/8/layout/lProcess1"/>
    <dgm:cxn modelId="{5B45BF83-7903-4792-B137-DDB50A213B50}" srcId="{DB39CC9F-41C5-43C1-BDD0-8E2E5B463B13}" destId="{7504FD33-3FBB-4CAF-BCB0-DB54DBB92DFC}" srcOrd="1" destOrd="0" parTransId="{A18DC564-3296-4DDB-93D8-AD5EBD365A62}" sibTransId="{26B5F762-83A8-45D8-ACB4-C6B9CD3DC63C}"/>
    <dgm:cxn modelId="{EAB9F881-22A4-469A-8B61-C729E3C27A15}" type="presOf" srcId="{24BC3386-B64B-46F2-B20D-06C9E19C6176}" destId="{BDC3583C-2C23-4AB1-8D07-361E15EB6378}" srcOrd="0" destOrd="0" presId="urn:microsoft.com/office/officeart/2005/8/layout/lProcess1"/>
    <dgm:cxn modelId="{7CE02C1C-6862-4920-A325-7BC8CC968A92}" srcId="{495006DC-B376-4C10-9CA0-4845F8C96B0D}" destId="{885CF08F-8ECA-493F-A1E2-B190C4E587A0}" srcOrd="0" destOrd="0" parTransId="{DB691482-49F3-49FE-B05B-F1B3C5D78DB7}" sibTransId="{37CC40E2-E2BD-4135-AFC7-7799B2F3D6CD}"/>
    <dgm:cxn modelId="{5333CAF9-CB27-4558-B8CB-1A1544EC30F5}" type="presOf" srcId="{B402CCF0-7585-4F43-A0D7-9AD80C3538AC}" destId="{BFB8FCA7-DBD4-4F1B-BFFD-070213BA9B8B}" srcOrd="0" destOrd="0" presId="urn:microsoft.com/office/officeart/2005/8/layout/lProcess1"/>
    <dgm:cxn modelId="{273C52B2-00EF-44E1-AE60-271FD62E797D}" type="presOf" srcId="{93DC886A-2BB4-41F2-B97C-2ADF0C2C97AD}" destId="{F0447940-5A1E-4FF3-B1F3-4C0AF141FDE8}" srcOrd="0" destOrd="0" presId="urn:microsoft.com/office/officeart/2005/8/layout/lProcess1"/>
    <dgm:cxn modelId="{BE3EDFA7-C70F-4245-997C-16B8B9EF8E5C}" srcId="{DB39CC9F-41C5-43C1-BDD0-8E2E5B463B13}" destId="{73D63586-6926-4A05-8B0F-B2E532515629}" srcOrd="0" destOrd="0" parTransId="{5EE942D1-ACC0-4DA5-96F3-A8889924583A}" sibTransId="{6CF025F6-27A4-49AF-8431-BF2C5E2AB550}"/>
    <dgm:cxn modelId="{E6B04B87-85EA-4E3C-BCD8-A561AE6E5F3C}" type="presOf" srcId="{495006DC-B376-4C10-9CA0-4845F8C96B0D}" destId="{690A1F88-D32F-44E7-BEC3-2A390EC320D4}" srcOrd="0" destOrd="0" presId="urn:microsoft.com/office/officeart/2005/8/layout/lProcess1"/>
    <dgm:cxn modelId="{000BC6D8-8141-4B8E-89F7-064584130823}" type="presOf" srcId="{31D76AFA-1828-4887-A979-6B998252C67D}" destId="{505AF57F-2F0F-40FE-ADF8-13DDDECAE3BB}" srcOrd="0" destOrd="0" presId="urn:microsoft.com/office/officeart/2005/8/layout/lProcess1"/>
    <dgm:cxn modelId="{892C6C0F-5E7E-49A5-B78E-B3600C0B892D}" type="presOf" srcId="{CA227BDC-942B-4512-9F75-75B0F7038A42}" destId="{A93B24F4-1ABB-46DA-A5BA-DE610C3EA2E2}" srcOrd="0" destOrd="0" presId="urn:microsoft.com/office/officeart/2005/8/layout/lProcess1"/>
    <dgm:cxn modelId="{9E0A9453-C696-48C0-8F47-F6484D91EB91}" type="presOf" srcId="{8279BBF3-BD06-4A11-83A6-80340DA1CA86}" destId="{A925654E-0DC5-4EBF-B371-4AA81D56D533}" srcOrd="0" destOrd="0" presId="urn:microsoft.com/office/officeart/2005/8/layout/lProcess1"/>
    <dgm:cxn modelId="{48B185CF-CC1F-4518-B0B9-14A41B98E81A}" type="presOf" srcId="{7504FD33-3FBB-4CAF-BCB0-DB54DBB92DFC}" destId="{6A53BB61-0FDF-41F5-8D4B-A9F0FB865747}" srcOrd="0" destOrd="0" presId="urn:microsoft.com/office/officeart/2005/8/layout/lProcess1"/>
    <dgm:cxn modelId="{90D76AE5-205F-44BA-9E1E-3E2F06B6DB4A}" type="presOf" srcId="{793DB9A6-C08D-4CCF-A032-70CC74680061}" destId="{F3A2B6DA-2B08-4A82-86D2-E3A2D87508F8}" srcOrd="0" destOrd="0" presId="urn:microsoft.com/office/officeart/2005/8/layout/lProcess1"/>
    <dgm:cxn modelId="{EADB6E4E-1FF0-49D2-8213-CDF11083B669}" type="presOf" srcId="{6B325738-47A1-489F-9603-6E5D378E55DA}" destId="{932768AC-921C-4D90-95B0-CF61EB92E782}" srcOrd="0" destOrd="0" presId="urn:microsoft.com/office/officeart/2005/8/layout/lProcess1"/>
    <dgm:cxn modelId="{CC814C0C-7876-4666-8F84-33ACA50E72F1}" type="presOf" srcId="{37CC40E2-E2BD-4135-AFC7-7799B2F3D6CD}" destId="{437AAC7C-39C7-4151-9F03-80FC4B1599EF}" srcOrd="0" destOrd="0" presId="urn:microsoft.com/office/officeart/2005/8/layout/lProcess1"/>
    <dgm:cxn modelId="{AB792A6E-89E0-4B07-BB6B-0B79DB20A806}" type="presOf" srcId="{7C25E12A-368F-4373-8458-2201147C8CB9}" destId="{E6E18E60-C800-4748-B74F-B5D9FCE3D7BE}" srcOrd="0" destOrd="0" presId="urn:microsoft.com/office/officeart/2005/8/layout/lProcess1"/>
    <dgm:cxn modelId="{0A63D216-BB71-4236-8F2D-5BCF4DC559DE}" type="presOf" srcId="{B6345C79-C839-4A65-B18E-D8B3E849AB30}" destId="{8209F362-F0F7-4DAE-B11E-2E2DCD7A69A5}" srcOrd="0" destOrd="0" presId="urn:microsoft.com/office/officeart/2005/8/layout/lProcess1"/>
    <dgm:cxn modelId="{01CC4C46-946D-4B6D-A669-A7CE674C661C}" type="presOf" srcId="{885CF08F-8ECA-493F-A1E2-B190C4E587A0}" destId="{74F16225-490A-41D8-9860-0B39643F2E05}" srcOrd="0" destOrd="0" presId="urn:microsoft.com/office/officeart/2005/8/layout/lProcess1"/>
    <dgm:cxn modelId="{9BB45408-A5AE-4DB0-B01D-1011FE408357}" srcId="{DB39CC9F-41C5-43C1-BDD0-8E2E5B463B13}" destId="{3422EE6A-312E-4C1F-A854-4942CE3212C7}" srcOrd="2" destOrd="0" parTransId="{E2E65542-7172-417B-BC4C-03D19755F65A}" sibTransId="{DF4A27E1-A776-4BDA-B205-C71613A726FA}"/>
    <dgm:cxn modelId="{56F447B8-E8B6-4690-8977-75C5D7E75DB0}" type="presOf" srcId="{024C8EBB-7461-420F-99CF-C691E4EC4707}" destId="{3769294F-3C02-47A9-A30D-BF9F0A05DC4A}" srcOrd="0" destOrd="0" presId="urn:microsoft.com/office/officeart/2005/8/layout/lProcess1"/>
    <dgm:cxn modelId="{7D429E7F-5B8F-4DB4-B95A-E11E3ECEEDDB}" type="presOf" srcId="{B7AE8C18-279F-46D6-97CA-D8EFEC5BA3D0}" destId="{E9AE2A26-124A-4BB6-A4EA-68EEED38F599}" srcOrd="0" destOrd="0" presId="urn:microsoft.com/office/officeart/2005/8/layout/lProcess1"/>
    <dgm:cxn modelId="{F57381E3-4A96-4BE9-9A4E-88666F4091F9}" type="presOf" srcId="{77B46D5D-3106-4695-8EB2-1B3EB111D868}" destId="{4CD0F59B-A7AB-4531-A793-41ACFB9C30AC}" srcOrd="0" destOrd="0" presId="urn:microsoft.com/office/officeart/2005/8/layout/lProcess1"/>
    <dgm:cxn modelId="{038819AA-8B51-478F-AFC5-AB77E83A043F}" type="presOf" srcId="{DB39CC9F-41C5-43C1-BDD0-8E2E5B463B13}" destId="{1160FED3-E5B9-4F54-9743-C0C307BC20DC}" srcOrd="0" destOrd="0" presId="urn:microsoft.com/office/officeart/2005/8/layout/lProcess1"/>
    <dgm:cxn modelId="{8A4B0D52-2E3C-45B5-B7D9-38088714D33C}" type="presOf" srcId="{6CF025F6-27A4-49AF-8431-BF2C5E2AB550}" destId="{55E5EABE-4786-4AE5-8CA1-EE08F34BD9DF}" srcOrd="0" destOrd="0" presId="urn:microsoft.com/office/officeart/2005/8/layout/lProcess1"/>
    <dgm:cxn modelId="{C8A2F874-AC18-478C-A568-5855D6F4F49D}" srcId="{97DE92AD-C748-4A16-9B1A-568B33CE42E0}" destId="{8279BBF3-BD06-4A11-83A6-80340DA1CA86}" srcOrd="2" destOrd="0" parTransId="{F5450914-DFCA-4F47-88E2-E6EC126FAF98}" sibTransId="{C8696D1C-4382-4F26-A0EA-7FF4A94F70B7}"/>
    <dgm:cxn modelId="{B15A702E-5713-4327-8997-6F9E1DD40963}" srcId="{AABDCAE5-392F-435D-9E3B-B82D18F1D12B}" destId="{495006DC-B376-4C10-9CA0-4845F8C96B0D}" srcOrd="3" destOrd="0" parTransId="{74C54C55-D1EC-48B7-8790-0167E2FF57FB}" sibTransId="{7254ABD1-2C78-4513-8721-29A1E285181C}"/>
    <dgm:cxn modelId="{BA658473-A78D-4532-AA0B-FBFC2B12E534}" srcId="{97DE92AD-C748-4A16-9B1A-568B33CE42E0}" destId="{B7AE8C18-279F-46D6-97CA-D8EFEC5BA3D0}" srcOrd="0" destOrd="0" parTransId="{9C543020-25F8-443B-A889-7332AB572A5A}" sibTransId="{024C8EBB-7461-420F-99CF-C691E4EC4707}"/>
    <dgm:cxn modelId="{D50027BA-2B8C-4379-BAF9-8ED7D9EE5C3D}" srcId="{495006DC-B376-4C10-9CA0-4845F8C96B0D}" destId="{E2681034-6C7B-4FE0-B453-88F4A338074D}" srcOrd="1" destOrd="0" parTransId="{532E81A8-7018-41E1-A023-EFB5F447DDA2}" sibTransId="{7C25E12A-368F-4373-8458-2201147C8CB9}"/>
    <dgm:cxn modelId="{F7C67A5E-9DAC-415E-A513-C0356484A8D4}" srcId="{E06F191F-CB36-4E6F-89FD-7EE14356A05D}" destId="{B402CCF0-7585-4F43-A0D7-9AD80C3538AC}" srcOrd="3" destOrd="0" parTransId="{C59491B5-E2AF-4798-A3AF-6A15252EECA5}" sibTransId="{AD986401-73E0-404F-9BE8-176A1B93C8FC}"/>
    <dgm:cxn modelId="{8A5129A7-3303-4798-9818-694A3D470087}" type="presOf" srcId="{5EE942D1-ACC0-4DA5-96F3-A8889924583A}" destId="{F0831C23-B164-4538-B01D-49ABFEDBD3CF}" srcOrd="0" destOrd="0" presId="urn:microsoft.com/office/officeart/2005/8/layout/lProcess1"/>
    <dgm:cxn modelId="{75B7B3A3-C7EA-4DC9-9AC2-8A76781147F2}" srcId="{E06F191F-CB36-4E6F-89FD-7EE14356A05D}" destId="{31D76AFA-1828-4887-A979-6B998252C67D}" srcOrd="2" destOrd="0" parTransId="{7DFA235B-C2B7-4B71-B4FD-852C4D32F86B}" sibTransId="{CA227BDC-942B-4512-9F75-75B0F7038A42}"/>
    <dgm:cxn modelId="{C8D97EA1-7D29-4664-AA14-0C6FD4B9697C}" srcId="{AABDCAE5-392F-435D-9E3B-B82D18F1D12B}" destId="{E06F191F-CB36-4E6F-89FD-7EE14356A05D}" srcOrd="2" destOrd="0" parTransId="{6CD65BA2-ABC7-4F1A-A448-83C0A06062DD}" sibTransId="{7D6A8D6D-2522-4699-96B6-2DD909C71160}"/>
    <dgm:cxn modelId="{8A27AAA1-31C7-4B09-961C-8D2E40BD9D39}" srcId="{E06F191F-CB36-4E6F-89FD-7EE14356A05D}" destId="{93DC886A-2BB4-41F2-B97C-2ADF0C2C97AD}" srcOrd="4" destOrd="0" parTransId="{A84EBB43-A9E2-44CD-805F-FE2D8B459997}" sibTransId="{BD8B5926-19A4-43F2-9671-C36457883011}"/>
    <dgm:cxn modelId="{68152183-3646-4372-903A-DECEA7FD2A96}" type="presOf" srcId="{26B5F762-83A8-45D8-ACB4-C6B9CD3DC63C}" destId="{C78DDD60-CA72-446B-8883-C04373414ECF}" srcOrd="0" destOrd="0" presId="urn:microsoft.com/office/officeart/2005/8/layout/lProcess1"/>
    <dgm:cxn modelId="{4EF4B518-A1DF-4A79-94F0-FBD9D6629FB2}" srcId="{495006DC-B376-4C10-9CA0-4845F8C96B0D}" destId="{45011D19-35B1-4CB3-8300-CE2AC68879F9}" srcOrd="2" destOrd="0" parTransId="{324029E2-9A12-439C-B4B1-569DF98A5CB4}" sibTransId="{CBD9EC40-4F89-4E6B-9B7C-9C7267EE27E6}"/>
    <dgm:cxn modelId="{77C35718-ACEF-40D7-8D7A-74DAF063214F}" type="presOf" srcId="{9010981F-7B86-4BDF-BA48-FF95B52C9818}" destId="{9F20CFD4-241B-464C-B082-F64A93E6FDFB}" srcOrd="0" destOrd="0" presId="urn:microsoft.com/office/officeart/2005/8/layout/lProcess1"/>
    <dgm:cxn modelId="{22ADD0EC-ED92-4ACB-89A6-AC77B82B689B}" type="presOf" srcId="{991E6A6A-6C14-4418-A293-5425C28DF367}" destId="{E7C88FE3-F99A-424A-BF1D-0BE4C0BE0B4F}" srcOrd="0" destOrd="0" presId="urn:microsoft.com/office/officeart/2005/8/layout/lProcess1"/>
    <dgm:cxn modelId="{4E374BDC-1FC8-4A57-904C-C3AF8D5B9CFE}" type="presOf" srcId="{AD986401-73E0-404F-9BE8-176A1B93C8FC}" destId="{86FCFC8F-CE32-4435-91A1-626C8AEFB658}" srcOrd="0" destOrd="0" presId="urn:microsoft.com/office/officeart/2005/8/layout/lProcess1"/>
    <dgm:cxn modelId="{8102D820-CE38-4635-8D81-88A90E1A13BC}" type="presOf" srcId="{DB691482-49F3-49FE-B05B-F1B3C5D78DB7}" destId="{3EDF8BED-16FF-43FC-A8C6-47A8A3FF8F96}" srcOrd="0" destOrd="0" presId="urn:microsoft.com/office/officeart/2005/8/layout/lProcess1"/>
    <dgm:cxn modelId="{15FB927A-12A1-4F5E-8A9A-7400BDCC9B0A}" type="presOf" srcId="{E06F191F-CB36-4E6F-89FD-7EE14356A05D}" destId="{7ADD13F3-2F5B-430C-B4F1-FFADE509A31C}" srcOrd="0" destOrd="0" presId="urn:microsoft.com/office/officeart/2005/8/layout/lProcess1"/>
    <dgm:cxn modelId="{2F22ACDA-9019-405B-9693-3B4BD1618CB7}" type="presOf" srcId="{9C543020-25F8-443B-A889-7332AB572A5A}" destId="{161D6168-DC57-4303-95B2-730F580040F0}" srcOrd="0" destOrd="0" presId="urn:microsoft.com/office/officeart/2005/8/layout/lProcess1"/>
    <dgm:cxn modelId="{C698046E-B261-4EBD-B592-ACFA6D0AACE3}" srcId="{97DE92AD-C748-4A16-9B1A-568B33CE42E0}" destId="{793DB9A6-C08D-4CCF-A032-70CC74680061}" srcOrd="1" destOrd="0" parTransId="{31F95625-A82C-4EBF-A57B-D84476ED6A08}" sibTransId="{B6345C79-C839-4A65-B18E-D8B3E849AB30}"/>
    <dgm:cxn modelId="{8EAB7AC8-6A42-4A2B-B30E-23BA1F18EBED}" srcId="{AABDCAE5-392F-435D-9E3B-B82D18F1D12B}" destId="{97DE92AD-C748-4A16-9B1A-568B33CE42E0}" srcOrd="0" destOrd="0" parTransId="{C952F2D7-F942-45AA-A825-97C20E09A4BD}" sibTransId="{EFEF2A8F-77D3-414B-8716-F12FBBABCDF3}"/>
    <dgm:cxn modelId="{2A7525BA-D22D-43E5-9391-1CB9F723ED62}" type="presOf" srcId="{E2681034-6C7B-4FE0-B453-88F4A338074D}" destId="{FA71ABCB-F6F6-4058-9166-456B0493CC92}" srcOrd="0" destOrd="0" presId="urn:microsoft.com/office/officeart/2005/8/layout/lProcess1"/>
    <dgm:cxn modelId="{07AB363A-1BBE-4BE6-870B-E088A373E6B6}" srcId="{E06F191F-CB36-4E6F-89FD-7EE14356A05D}" destId="{6B325738-47A1-489F-9603-6E5D378E55DA}" srcOrd="0" destOrd="0" parTransId="{77B46D5D-3106-4695-8EB2-1B3EB111D868}" sibTransId="{991E6A6A-6C14-4418-A293-5425C28DF367}"/>
    <dgm:cxn modelId="{4161E760-B099-4EFA-964D-D02483320EE4}" srcId="{E06F191F-CB36-4E6F-89FD-7EE14356A05D}" destId="{9010981F-7B86-4BDF-BA48-FF95B52C9818}" srcOrd="1" destOrd="0" parTransId="{95F58208-71A4-4226-9AFC-B691F5EFA1A8}" sibTransId="{24BC3386-B64B-46F2-B20D-06C9E19C6176}"/>
    <dgm:cxn modelId="{9EF62CCE-9D59-4B79-9FF4-13D955D28BA4}" srcId="{AABDCAE5-392F-435D-9E3B-B82D18F1D12B}" destId="{DB39CC9F-41C5-43C1-BDD0-8E2E5B463B13}" srcOrd="1" destOrd="0" parTransId="{E71C56E1-BDEE-4D6D-8321-BE41E9B9092E}" sibTransId="{D96AB5A5-731C-4BC1-8C7D-D5018D93653C}"/>
    <dgm:cxn modelId="{17EF50B7-8443-46EF-8611-52C5C2652C82}" type="presOf" srcId="{3422EE6A-312E-4C1F-A854-4942CE3212C7}" destId="{CF51B0D0-951E-475B-BD89-97BFD824D12D}" srcOrd="0" destOrd="0" presId="urn:microsoft.com/office/officeart/2005/8/layout/lProcess1"/>
    <dgm:cxn modelId="{3D527E32-B820-4855-8FAF-ECE7AA724C35}" type="presParOf" srcId="{179B39B7-5F5C-4C77-B856-7CA2122AAD27}" destId="{153A0748-66D4-4AB5-A2DE-4EC921D1017F}" srcOrd="0" destOrd="0" presId="urn:microsoft.com/office/officeart/2005/8/layout/lProcess1"/>
    <dgm:cxn modelId="{8936F568-9E61-4117-BD0E-33D0CEF1A4E9}" type="presParOf" srcId="{153A0748-66D4-4AB5-A2DE-4EC921D1017F}" destId="{F06ED0A0-A949-462B-B764-3FB02BFAD809}" srcOrd="0" destOrd="0" presId="urn:microsoft.com/office/officeart/2005/8/layout/lProcess1"/>
    <dgm:cxn modelId="{741DD425-E40C-4647-AC25-D6A036CF620C}" type="presParOf" srcId="{153A0748-66D4-4AB5-A2DE-4EC921D1017F}" destId="{161D6168-DC57-4303-95B2-730F580040F0}" srcOrd="1" destOrd="0" presId="urn:microsoft.com/office/officeart/2005/8/layout/lProcess1"/>
    <dgm:cxn modelId="{F1AF9341-1517-403D-B810-63290AC851B5}" type="presParOf" srcId="{153A0748-66D4-4AB5-A2DE-4EC921D1017F}" destId="{E9AE2A26-124A-4BB6-A4EA-68EEED38F599}" srcOrd="2" destOrd="0" presId="urn:microsoft.com/office/officeart/2005/8/layout/lProcess1"/>
    <dgm:cxn modelId="{B1AD9F44-0DA4-4E60-8136-1A0A4FD067EB}" type="presParOf" srcId="{153A0748-66D4-4AB5-A2DE-4EC921D1017F}" destId="{3769294F-3C02-47A9-A30D-BF9F0A05DC4A}" srcOrd="3" destOrd="0" presId="urn:microsoft.com/office/officeart/2005/8/layout/lProcess1"/>
    <dgm:cxn modelId="{976BF5DE-ACD3-4AFC-B6A4-7C9C0DF79FDA}" type="presParOf" srcId="{153A0748-66D4-4AB5-A2DE-4EC921D1017F}" destId="{F3A2B6DA-2B08-4A82-86D2-E3A2D87508F8}" srcOrd="4" destOrd="0" presId="urn:microsoft.com/office/officeart/2005/8/layout/lProcess1"/>
    <dgm:cxn modelId="{340194D2-9A69-44D9-80C1-7A6EA306AA54}" type="presParOf" srcId="{153A0748-66D4-4AB5-A2DE-4EC921D1017F}" destId="{8209F362-F0F7-4DAE-B11E-2E2DCD7A69A5}" srcOrd="5" destOrd="0" presId="urn:microsoft.com/office/officeart/2005/8/layout/lProcess1"/>
    <dgm:cxn modelId="{C7DAAB3C-E7F5-45B0-B3D9-94BE1D7A28B7}" type="presParOf" srcId="{153A0748-66D4-4AB5-A2DE-4EC921D1017F}" destId="{A925654E-0DC5-4EBF-B371-4AA81D56D533}" srcOrd="6" destOrd="0" presId="urn:microsoft.com/office/officeart/2005/8/layout/lProcess1"/>
    <dgm:cxn modelId="{8A9935E1-A4E2-43A3-96A9-868DE30D72B7}" type="presParOf" srcId="{179B39B7-5F5C-4C77-B856-7CA2122AAD27}" destId="{5216BEFF-0ADA-41CF-9DA1-93E924FE3F33}" srcOrd="1" destOrd="0" presId="urn:microsoft.com/office/officeart/2005/8/layout/lProcess1"/>
    <dgm:cxn modelId="{E6127AB6-33E8-459F-B723-BF371A762D16}" type="presParOf" srcId="{179B39B7-5F5C-4C77-B856-7CA2122AAD27}" destId="{34426F5F-DD5F-45C5-8EE2-8982DEEA680B}" srcOrd="2" destOrd="0" presId="urn:microsoft.com/office/officeart/2005/8/layout/lProcess1"/>
    <dgm:cxn modelId="{59DF6B82-4E6E-4953-813E-9D3EEC662750}" type="presParOf" srcId="{34426F5F-DD5F-45C5-8EE2-8982DEEA680B}" destId="{1160FED3-E5B9-4F54-9743-C0C307BC20DC}" srcOrd="0" destOrd="0" presId="urn:microsoft.com/office/officeart/2005/8/layout/lProcess1"/>
    <dgm:cxn modelId="{7996B80D-2008-4C61-97D0-EE22CD701230}" type="presParOf" srcId="{34426F5F-DD5F-45C5-8EE2-8982DEEA680B}" destId="{F0831C23-B164-4538-B01D-49ABFEDBD3CF}" srcOrd="1" destOrd="0" presId="urn:microsoft.com/office/officeart/2005/8/layout/lProcess1"/>
    <dgm:cxn modelId="{C05DB0D3-FE51-4823-AB95-0E18B73E2199}" type="presParOf" srcId="{34426F5F-DD5F-45C5-8EE2-8982DEEA680B}" destId="{3A5F3D65-4A89-49CC-806A-F8FFD63FBBD7}" srcOrd="2" destOrd="0" presId="urn:microsoft.com/office/officeart/2005/8/layout/lProcess1"/>
    <dgm:cxn modelId="{A6EC3B3E-5697-46FC-B7F9-06D8AC625A30}" type="presParOf" srcId="{34426F5F-DD5F-45C5-8EE2-8982DEEA680B}" destId="{55E5EABE-4786-4AE5-8CA1-EE08F34BD9DF}" srcOrd="3" destOrd="0" presId="urn:microsoft.com/office/officeart/2005/8/layout/lProcess1"/>
    <dgm:cxn modelId="{67984C59-18E3-4680-9C08-AAB7CFF49423}" type="presParOf" srcId="{34426F5F-DD5F-45C5-8EE2-8982DEEA680B}" destId="{6A53BB61-0FDF-41F5-8D4B-A9F0FB865747}" srcOrd="4" destOrd="0" presId="urn:microsoft.com/office/officeart/2005/8/layout/lProcess1"/>
    <dgm:cxn modelId="{8999FBE4-DFBE-4D70-A83F-AA89CC96DBEC}" type="presParOf" srcId="{34426F5F-DD5F-45C5-8EE2-8982DEEA680B}" destId="{C78DDD60-CA72-446B-8883-C04373414ECF}" srcOrd="5" destOrd="0" presId="urn:microsoft.com/office/officeart/2005/8/layout/lProcess1"/>
    <dgm:cxn modelId="{451FFF6C-DF8E-424E-966B-E7F52ECB446E}" type="presParOf" srcId="{34426F5F-DD5F-45C5-8EE2-8982DEEA680B}" destId="{CF51B0D0-951E-475B-BD89-97BFD824D12D}" srcOrd="6" destOrd="0" presId="urn:microsoft.com/office/officeart/2005/8/layout/lProcess1"/>
    <dgm:cxn modelId="{D8F601C5-203B-4CE6-A5D6-1AD1B86333D1}" type="presParOf" srcId="{179B39B7-5F5C-4C77-B856-7CA2122AAD27}" destId="{249C11E0-C8D2-4982-9FBA-1E38F58D2485}" srcOrd="3" destOrd="0" presId="urn:microsoft.com/office/officeart/2005/8/layout/lProcess1"/>
    <dgm:cxn modelId="{6458780A-7F9D-4E17-89E7-22ABF9E9BF47}" type="presParOf" srcId="{179B39B7-5F5C-4C77-B856-7CA2122AAD27}" destId="{F06B24F4-D9D9-4984-B5E1-A339A799D931}" srcOrd="4" destOrd="0" presId="urn:microsoft.com/office/officeart/2005/8/layout/lProcess1"/>
    <dgm:cxn modelId="{EF113343-07DE-4929-AD23-222500E94204}" type="presParOf" srcId="{F06B24F4-D9D9-4984-B5E1-A339A799D931}" destId="{7ADD13F3-2F5B-430C-B4F1-FFADE509A31C}" srcOrd="0" destOrd="0" presId="urn:microsoft.com/office/officeart/2005/8/layout/lProcess1"/>
    <dgm:cxn modelId="{6EC8EB75-138E-4D93-BB1A-FC40CC818D7A}" type="presParOf" srcId="{F06B24F4-D9D9-4984-B5E1-A339A799D931}" destId="{4CD0F59B-A7AB-4531-A793-41ACFB9C30AC}" srcOrd="1" destOrd="0" presId="urn:microsoft.com/office/officeart/2005/8/layout/lProcess1"/>
    <dgm:cxn modelId="{D473E463-6FFA-4128-AB31-8FE1DABABEC1}" type="presParOf" srcId="{F06B24F4-D9D9-4984-B5E1-A339A799D931}" destId="{932768AC-921C-4D90-95B0-CF61EB92E782}" srcOrd="2" destOrd="0" presId="urn:microsoft.com/office/officeart/2005/8/layout/lProcess1"/>
    <dgm:cxn modelId="{05B44DFD-A69D-442E-BF82-C0AEF59C9DA4}" type="presParOf" srcId="{F06B24F4-D9D9-4984-B5E1-A339A799D931}" destId="{E7C88FE3-F99A-424A-BF1D-0BE4C0BE0B4F}" srcOrd="3" destOrd="0" presId="urn:microsoft.com/office/officeart/2005/8/layout/lProcess1"/>
    <dgm:cxn modelId="{E18C311B-5F0F-4229-9396-DC65A7618AFD}" type="presParOf" srcId="{F06B24F4-D9D9-4984-B5E1-A339A799D931}" destId="{9F20CFD4-241B-464C-B082-F64A93E6FDFB}" srcOrd="4" destOrd="0" presId="urn:microsoft.com/office/officeart/2005/8/layout/lProcess1"/>
    <dgm:cxn modelId="{17B5FA24-74CF-4AE5-8817-1391F321F4D8}" type="presParOf" srcId="{F06B24F4-D9D9-4984-B5E1-A339A799D931}" destId="{BDC3583C-2C23-4AB1-8D07-361E15EB6378}" srcOrd="5" destOrd="0" presId="urn:microsoft.com/office/officeart/2005/8/layout/lProcess1"/>
    <dgm:cxn modelId="{FEE49C9E-620A-4FDE-9C96-6640BC1C37D4}" type="presParOf" srcId="{F06B24F4-D9D9-4984-B5E1-A339A799D931}" destId="{505AF57F-2F0F-40FE-ADF8-13DDDECAE3BB}" srcOrd="6" destOrd="0" presId="urn:microsoft.com/office/officeart/2005/8/layout/lProcess1"/>
    <dgm:cxn modelId="{86C5B6DF-F3C1-4B08-BBA2-59132B049291}" type="presParOf" srcId="{F06B24F4-D9D9-4984-B5E1-A339A799D931}" destId="{A93B24F4-1ABB-46DA-A5BA-DE610C3EA2E2}" srcOrd="7" destOrd="0" presId="urn:microsoft.com/office/officeart/2005/8/layout/lProcess1"/>
    <dgm:cxn modelId="{32DD5206-348F-4B8D-B449-AD4EB18CDBD7}" type="presParOf" srcId="{F06B24F4-D9D9-4984-B5E1-A339A799D931}" destId="{BFB8FCA7-DBD4-4F1B-BFFD-070213BA9B8B}" srcOrd="8" destOrd="0" presId="urn:microsoft.com/office/officeart/2005/8/layout/lProcess1"/>
    <dgm:cxn modelId="{A32501EB-0A70-4BB6-B80D-B4BD06DB3635}" type="presParOf" srcId="{F06B24F4-D9D9-4984-B5E1-A339A799D931}" destId="{86FCFC8F-CE32-4435-91A1-626C8AEFB658}" srcOrd="9" destOrd="0" presId="urn:microsoft.com/office/officeart/2005/8/layout/lProcess1"/>
    <dgm:cxn modelId="{0D47B82E-54D7-4C1C-80B1-852D2E161CB0}" type="presParOf" srcId="{F06B24F4-D9D9-4984-B5E1-A339A799D931}" destId="{F0447940-5A1E-4FF3-B1F3-4C0AF141FDE8}" srcOrd="10" destOrd="0" presId="urn:microsoft.com/office/officeart/2005/8/layout/lProcess1"/>
    <dgm:cxn modelId="{2E68E29B-3A68-4BBD-81CE-B433179564A4}" type="presParOf" srcId="{179B39B7-5F5C-4C77-B856-7CA2122AAD27}" destId="{B3439398-1622-41A2-8B41-CA053A9C0D66}" srcOrd="5" destOrd="0" presId="urn:microsoft.com/office/officeart/2005/8/layout/lProcess1"/>
    <dgm:cxn modelId="{88C18381-7028-4F7E-9AAE-5E0ADD92ABFE}" type="presParOf" srcId="{179B39B7-5F5C-4C77-B856-7CA2122AAD27}" destId="{7CA26AD2-2C36-416C-97C1-D9E01FF2A0D3}" srcOrd="6" destOrd="0" presId="urn:microsoft.com/office/officeart/2005/8/layout/lProcess1"/>
    <dgm:cxn modelId="{B05DB664-12E5-4D7B-9E91-6B306889487B}" type="presParOf" srcId="{7CA26AD2-2C36-416C-97C1-D9E01FF2A0D3}" destId="{690A1F88-D32F-44E7-BEC3-2A390EC320D4}" srcOrd="0" destOrd="0" presId="urn:microsoft.com/office/officeart/2005/8/layout/lProcess1"/>
    <dgm:cxn modelId="{FAABED0B-E523-4491-BD2B-EC9D59F7FED7}" type="presParOf" srcId="{7CA26AD2-2C36-416C-97C1-D9E01FF2A0D3}" destId="{3EDF8BED-16FF-43FC-A8C6-47A8A3FF8F96}" srcOrd="1" destOrd="0" presId="urn:microsoft.com/office/officeart/2005/8/layout/lProcess1"/>
    <dgm:cxn modelId="{62CACE38-AC48-4222-B790-7978D5266712}" type="presParOf" srcId="{7CA26AD2-2C36-416C-97C1-D9E01FF2A0D3}" destId="{74F16225-490A-41D8-9860-0B39643F2E05}" srcOrd="2" destOrd="0" presId="urn:microsoft.com/office/officeart/2005/8/layout/lProcess1"/>
    <dgm:cxn modelId="{566BB377-8DCB-4B79-9F39-D1FF1B7B1734}" type="presParOf" srcId="{7CA26AD2-2C36-416C-97C1-D9E01FF2A0D3}" destId="{437AAC7C-39C7-4151-9F03-80FC4B1599EF}" srcOrd="3" destOrd="0" presId="urn:microsoft.com/office/officeart/2005/8/layout/lProcess1"/>
    <dgm:cxn modelId="{00989589-ADDC-4F3E-83E9-721E9E9ED1A6}" type="presParOf" srcId="{7CA26AD2-2C36-416C-97C1-D9E01FF2A0D3}" destId="{FA71ABCB-F6F6-4058-9166-456B0493CC92}" srcOrd="4" destOrd="0" presId="urn:microsoft.com/office/officeart/2005/8/layout/lProcess1"/>
    <dgm:cxn modelId="{98D5567B-2DB1-46E8-8F67-A6C47585E48B}" type="presParOf" srcId="{7CA26AD2-2C36-416C-97C1-D9E01FF2A0D3}" destId="{E6E18E60-C800-4748-B74F-B5D9FCE3D7BE}" srcOrd="5" destOrd="0" presId="urn:microsoft.com/office/officeart/2005/8/layout/lProcess1"/>
    <dgm:cxn modelId="{F7162C80-6373-4F9D-B75E-E912EC8CF308}" type="presParOf" srcId="{7CA26AD2-2C36-416C-97C1-D9E01FF2A0D3}" destId="{BF5B2516-4EC2-4702-AD22-3E9B73BCBC58}" srcOrd="6" destOrd="0" presId="urn:microsoft.com/office/officeart/2005/8/layout/l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6ED0A0-A949-462B-B764-3FB02BFAD809}">
      <dsp:nvSpPr>
        <dsp:cNvPr id="0" name=""/>
        <dsp:cNvSpPr/>
      </dsp:nvSpPr>
      <dsp:spPr>
        <a:xfrm>
          <a:off x="4077" y="343544"/>
          <a:ext cx="2442104" cy="6105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กุมภาพันธ์-เมษายน 2558</a:t>
          </a:r>
          <a:endParaRPr lang="th-TH" sz="1800" b="1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1959" y="361426"/>
        <a:ext cx="2406340" cy="574762"/>
      </dsp:txXfrm>
    </dsp:sp>
    <dsp:sp modelId="{161D6168-DC57-4303-95B2-730F580040F0}">
      <dsp:nvSpPr>
        <dsp:cNvPr id="0" name=""/>
        <dsp:cNvSpPr/>
      </dsp:nvSpPr>
      <dsp:spPr>
        <a:xfrm rot="5400000">
          <a:off x="1171709" y="1007492"/>
          <a:ext cx="106842" cy="106842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AE2A26-124A-4BB6-A4EA-68EEED38F599}">
      <dsp:nvSpPr>
        <dsp:cNvPr id="0" name=""/>
        <dsp:cNvSpPr/>
      </dsp:nvSpPr>
      <dsp:spPr>
        <a:xfrm>
          <a:off x="4077" y="1167755"/>
          <a:ext cx="2442104" cy="61052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สำนักงาน </a:t>
          </a:r>
          <a:r>
            <a:rPr lang="th-TH" sz="800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ก.พ.ร</a:t>
          </a:r>
          <a:r>
            <a:rPr lang="th-TH" sz="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 </a:t>
          </a:r>
          <a:r>
            <a:rPr lang="th-TH" sz="800" b="0" i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ประชุมชี้แจง พ.ร.บ. อำนวย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800" b="0" i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ความสะดวกในการพิจารณาอนุญาตของทางราชการ พ.ศ.2558</a:t>
          </a:r>
          <a:endParaRPr lang="th-TH" sz="800" b="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1959" y="1185637"/>
        <a:ext cx="2406340" cy="574762"/>
      </dsp:txXfrm>
    </dsp:sp>
    <dsp:sp modelId="{3769294F-3C02-47A9-A30D-BF9F0A05DC4A}">
      <dsp:nvSpPr>
        <dsp:cNvPr id="0" name=""/>
        <dsp:cNvSpPr/>
      </dsp:nvSpPr>
      <dsp:spPr>
        <a:xfrm rot="5400000">
          <a:off x="1171709" y="1831702"/>
          <a:ext cx="106842" cy="106842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37893"/>
            <a:satOff val="1131"/>
            <a:lumOff val="43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A2B6DA-2B08-4A82-86D2-E3A2D87508F8}">
      <dsp:nvSpPr>
        <dsp:cNvPr id="0" name=""/>
        <dsp:cNvSpPr/>
      </dsp:nvSpPr>
      <dsp:spPr>
        <a:xfrm>
          <a:off x="4077" y="1991965"/>
          <a:ext cx="2442104" cy="61052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33248"/>
            <a:satOff val="1058"/>
            <a:lumOff val="121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-33248"/>
              <a:satOff val="1058"/>
              <a:lumOff val="12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800" b="0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สพฐ</a:t>
          </a:r>
          <a:r>
            <a:rPr lang="th-TH" sz="8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 จัดประชุมสำนักส่วนกลางเพื่อชี้แจง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8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พ.ร.บ.อำนวยความสะดวกฯ</a:t>
          </a:r>
        </a:p>
      </dsp:txBody>
      <dsp:txXfrm>
        <a:off x="21959" y="2009847"/>
        <a:ext cx="2406340" cy="574762"/>
      </dsp:txXfrm>
    </dsp:sp>
    <dsp:sp modelId="{8209F362-F0F7-4DAE-B11E-2E2DCD7A69A5}">
      <dsp:nvSpPr>
        <dsp:cNvPr id="0" name=""/>
        <dsp:cNvSpPr/>
      </dsp:nvSpPr>
      <dsp:spPr>
        <a:xfrm rot="5400000">
          <a:off x="1171709" y="2655912"/>
          <a:ext cx="106842" cy="106842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75786"/>
            <a:satOff val="2263"/>
            <a:lumOff val="87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25654E-0DC5-4EBF-B371-4AA81D56D533}">
      <dsp:nvSpPr>
        <dsp:cNvPr id="0" name=""/>
        <dsp:cNvSpPr/>
      </dsp:nvSpPr>
      <dsp:spPr>
        <a:xfrm>
          <a:off x="4077" y="2816175"/>
          <a:ext cx="2442104" cy="61052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66495"/>
            <a:satOff val="2115"/>
            <a:lumOff val="241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-66495"/>
              <a:satOff val="2115"/>
              <a:lumOff val="24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8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สำนักงาน </a:t>
          </a:r>
          <a:r>
            <a:rPr lang="th-TH" sz="800" b="0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ก.พ.ร</a:t>
          </a:r>
          <a:r>
            <a:rPr lang="th-TH" sz="800" b="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 ประชุมชี้แจงแนวทางการจัดทำคู่มือประชาชนตาม พ.ร.บ.อำนวยความสะดวกฯ</a:t>
          </a:r>
        </a:p>
      </dsp:txBody>
      <dsp:txXfrm>
        <a:off x="21959" y="2834057"/>
        <a:ext cx="2406340" cy="574762"/>
      </dsp:txXfrm>
    </dsp:sp>
    <dsp:sp modelId="{1160FED3-E5B9-4F54-9743-C0C307BC20DC}">
      <dsp:nvSpPr>
        <dsp:cNvPr id="0" name=""/>
        <dsp:cNvSpPr/>
      </dsp:nvSpPr>
      <dsp:spPr>
        <a:xfrm>
          <a:off x="2788076" y="343544"/>
          <a:ext cx="2442104" cy="610526"/>
        </a:xfrm>
        <a:prstGeom prst="roundRect">
          <a:avLst>
            <a:gd name="adj" fmla="val 10000"/>
          </a:avLst>
        </a:prstGeom>
        <a:solidFill>
          <a:schemeClr val="accent4">
            <a:hueOff val="-164204"/>
            <a:satOff val="4903"/>
            <a:lumOff val="1895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พฤษภาคม 2558</a:t>
          </a:r>
        </a:p>
      </dsp:txBody>
      <dsp:txXfrm>
        <a:off x="2805958" y="361426"/>
        <a:ext cx="2406340" cy="574762"/>
      </dsp:txXfrm>
    </dsp:sp>
    <dsp:sp modelId="{F0831C23-B164-4538-B01D-49ABFEDBD3CF}">
      <dsp:nvSpPr>
        <dsp:cNvPr id="0" name=""/>
        <dsp:cNvSpPr/>
      </dsp:nvSpPr>
      <dsp:spPr>
        <a:xfrm rot="5400000">
          <a:off x="3955708" y="1007492"/>
          <a:ext cx="106842" cy="106842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113680"/>
            <a:satOff val="3394"/>
            <a:lumOff val="131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5F3D65-4A89-49CC-806A-F8FFD63FBBD7}">
      <dsp:nvSpPr>
        <dsp:cNvPr id="0" name=""/>
        <dsp:cNvSpPr/>
      </dsp:nvSpPr>
      <dsp:spPr>
        <a:xfrm>
          <a:off x="2788076" y="1167755"/>
          <a:ext cx="2442104" cy="61052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99743"/>
            <a:satOff val="3173"/>
            <a:lumOff val="362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-99743"/>
              <a:satOff val="3173"/>
              <a:lumOff val="36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ประชุมคณะทำงานระดับ </a:t>
          </a:r>
          <a:r>
            <a:rPr lang="th-TH" sz="1100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สพฐ</a:t>
          </a:r>
          <a:r>
            <a:rPr lang="th-TH" sz="11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 เพื่อจัดทำคู่มือประชาชน</a:t>
          </a:r>
          <a:endParaRPr lang="th-TH" sz="11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805958" y="1185637"/>
        <a:ext cx="2406340" cy="574762"/>
      </dsp:txXfrm>
    </dsp:sp>
    <dsp:sp modelId="{55E5EABE-4786-4AE5-8CA1-EE08F34BD9DF}">
      <dsp:nvSpPr>
        <dsp:cNvPr id="0" name=""/>
        <dsp:cNvSpPr/>
      </dsp:nvSpPr>
      <dsp:spPr>
        <a:xfrm rot="5400000">
          <a:off x="3955708" y="1831702"/>
          <a:ext cx="106842" cy="106842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151573"/>
            <a:satOff val="4526"/>
            <a:lumOff val="175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53BB61-0FDF-41F5-8D4B-A9F0FB865747}">
      <dsp:nvSpPr>
        <dsp:cNvPr id="0" name=""/>
        <dsp:cNvSpPr/>
      </dsp:nvSpPr>
      <dsp:spPr>
        <a:xfrm>
          <a:off x="2788076" y="1991965"/>
          <a:ext cx="2442104" cy="61052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132991"/>
            <a:satOff val="4231"/>
            <a:lumOff val="482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-132991"/>
              <a:satOff val="4231"/>
              <a:lumOff val="4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สน</a:t>
          </a:r>
          <a:r>
            <a:rPr lang="th-TH" sz="800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ง.ก</a:t>
          </a:r>
          <a:r>
            <a:rPr lang="th-TH" sz="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พร.จัดทำฐานข้อมูลหน่วยงานตามโครงสร้าง </a:t>
          </a:r>
          <a:r>
            <a:rPr lang="th-TH" sz="800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สพฐ</a:t>
          </a:r>
          <a:r>
            <a:rPr lang="th-TH" sz="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  </a:t>
          </a:r>
          <a:r>
            <a:rPr lang="th-TH" sz="800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สพป</a:t>
          </a:r>
          <a:r>
            <a:rPr lang="th-TH" sz="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./</a:t>
          </a:r>
          <a:r>
            <a:rPr lang="th-TH" sz="800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สพ</a:t>
          </a:r>
          <a:r>
            <a:rPr lang="th-TH" sz="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ม., สถานศึกษา และสถานศึกษาสังกัด </a:t>
          </a:r>
          <a:r>
            <a:rPr lang="th-TH" sz="800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สศ</a:t>
          </a:r>
          <a:r>
            <a:rPr lang="th-TH" sz="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ศ.</a:t>
          </a:r>
          <a:endParaRPr lang="th-TH" sz="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805958" y="2009847"/>
        <a:ext cx="2406340" cy="574762"/>
      </dsp:txXfrm>
    </dsp:sp>
    <dsp:sp modelId="{C78DDD60-CA72-446B-8883-C04373414ECF}">
      <dsp:nvSpPr>
        <dsp:cNvPr id="0" name=""/>
        <dsp:cNvSpPr/>
      </dsp:nvSpPr>
      <dsp:spPr>
        <a:xfrm rot="5400000">
          <a:off x="3955708" y="2655912"/>
          <a:ext cx="106842" cy="106842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189466"/>
            <a:satOff val="5657"/>
            <a:lumOff val="218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51B0D0-951E-475B-BD89-97BFD824D12D}">
      <dsp:nvSpPr>
        <dsp:cNvPr id="0" name=""/>
        <dsp:cNvSpPr/>
      </dsp:nvSpPr>
      <dsp:spPr>
        <a:xfrm>
          <a:off x="2788076" y="2816175"/>
          <a:ext cx="2442104" cy="61052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166238"/>
            <a:satOff val="5288"/>
            <a:lumOff val="603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-166238"/>
              <a:satOff val="5288"/>
              <a:lumOff val="6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800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สพฐ</a:t>
          </a:r>
          <a:r>
            <a:rPr lang="th-TH" sz="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 </a:t>
          </a:r>
          <a:r>
            <a:rPr lang="th-TH" sz="800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สพป</a:t>
          </a:r>
          <a:r>
            <a:rPr lang="th-TH" sz="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./</a:t>
          </a:r>
          <a:r>
            <a:rPr lang="th-TH" sz="800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สพ</a:t>
          </a:r>
          <a:r>
            <a:rPr lang="th-TH" sz="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ม. แต่งตั้งผู้ดูแลระบบ </a:t>
          </a:r>
          <a:r>
            <a:rPr lang="en-US" sz="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Admin </a:t>
          </a:r>
          <a:r>
            <a:rPr lang="th-TH" sz="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ของหน่วยงานและ </a:t>
          </a:r>
          <a:r>
            <a:rPr lang="en-US" sz="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User </a:t>
          </a:r>
          <a:endParaRPr lang="th-TH" sz="800" kern="1200" dirty="0"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805958" y="2834057"/>
        <a:ext cx="2406340" cy="574762"/>
      </dsp:txXfrm>
    </dsp:sp>
    <dsp:sp modelId="{7ADD13F3-2F5B-430C-B4F1-FFADE509A31C}">
      <dsp:nvSpPr>
        <dsp:cNvPr id="0" name=""/>
        <dsp:cNvSpPr/>
      </dsp:nvSpPr>
      <dsp:spPr>
        <a:xfrm>
          <a:off x="5572075" y="343544"/>
          <a:ext cx="2442104" cy="610526"/>
        </a:xfrm>
        <a:prstGeom prst="roundRect">
          <a:avLst>
            <a:gd name="adj" fmla="val 10000"/>
          </a:avLst>
        </a:prstGeom>
        <a:solidFill>
          <a:schemeClr val="accent4">
            <a:hueOff val="-328408"/>
            <a:satOff val="9806"/>
            <a:lumOff val="3791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มิถุนายน 2558</a:t>
          </a:r>
        </a:p>
      </dsp:txBody>
      <dsp:txXfrm>
        <a:off x="5589957" y="361426"/>
        <a:ext cx="2406340" cy="574762"/>
      </dsp:txXfrm>
    </dsp:sp>
    <dsp:sp modelId="{4CD0F59B-A7AB-4531-A793-41ACFB9C30AC}">
      <dsp:nvSpPr>
        <dsp:cNvPr id="0" name=""/>
        <dsp:cNvSpPr/>
      </dsp:nvSpPr>
      <dsp:spPr>
        <a:xfrm rot="5400000">
          <a:off x="6739706" y="1007492"/>
          <a:ext cx="106842" cy="106842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227359"/>
            <a:satOff val="6789"/>
            <a:lumOff val="26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2768AC-921C-4D90-95B0-CF61EB92E782}">
      <dsp:nvSpPr>
        <dsp:cNvPr id="0" name=""/>
        <dsp:cNvSpPr/>
      </dsp:nvSpPr>
      <dsp:spPr>
        <a:xfrm>
          <a:off x="5572075" y="1167755"/>
          <a:ext cx="2442104" cy="61052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199486"/>
            <a:satOff val="6346"/>
            <a:lumOff val="724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-199486"/>
              <a:satOff val="6346"/>
              <a:lumOff val="72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ประชุมคณะทำงานกลุ่มย่อยระดับเขตพื้นที่การศึกษาและสถานศึกษา</a:t>
          </a:r>
        </a:p>
      </dsp:txBody>
      <dsp:txXfrm>
        <a:off x="5589957" y="1185637"/>
        <a:ext cx="2406340" cy="574762"/>
      </dsp:txXfrm>
    </dsp:sp>
    <dsp:sp modelId="{E7C88FE3-F99A-424A-BF1D-0BE4C0BE0B4F}">
      <dsp:nvSpPr>
        <dsp:cNvPr id="0" name=""/>
        <dsp:cNvSpPr/>
      </dsp:nvSpPr>
      <dsp:spPr>
        <a:xfrm rot="5400000">
          <a:off x="6739706" y="1831702"/>
          <a:ext cx="106842" cy="106842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265253"/>
            <a:satOff val="7920"/>
            <a:lumOff val="306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20CFD4-241B-464C-B082-F64A93E6FDFB}">
      <dsp:nvSpPr>
        <dsp:cNvPr id="0" name=""/>
        <dsp:cNvSpPr/>
      </dsp:nvSpPr>
      <dsp:spPr>
        <a:xfrm>
          <a:off x="5572075" y="1991965"/>
          <a:ext cx="2442104" cy="61052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232734"/>
            <a:satOff val="7404"/>
            <a:lumOff val="844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-232734"/>
              <a:satOff val="7404"/>
              <a:lumOff val="84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ประชุมคณะทำงานระดับเขตพื้นที่การศึกษาและสถานศึกษา</a:t>
          </a:r>
        </a:p>
      </dsp:txBody>
      <dsp:txXfrm>
        <a:off x="5589957" y="2009847"/>
        <a:ext cx="2406340" cy="574762"/>
      </dsp:txXfrm>
    </dsp:sp>
    <dsp:sp modelId="{BDC3583C-2C23-4AB1-8D07-361E15EB6378}">
      <dsp:nvSpPr>
        <dsp:cNvPr id="0" name=""/>
        <dsp:cNvSpPr/>
      </dsp:nvSpPr>
      <dsp:spPr>
        <a:xfrm rot="5400000">
          <a:off x="6739706" y="2655912"/>
          <a:ext cx="106842" cy="106842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303146"/>
            <a:satOff val="9052"/>
            <a:lumOff val="34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5AF57F-2F0F-40FE-ADF8-13DDDECAE3BB}">
      <dsp:nvSpPr>
        <dsp:cNvPr id="0" name=""/>
        <dsp:cNvSpPr/>
      </dsp:nvSpPr>
      <dsp:spPr>
        <a:xfrm>
          <a:off x="5572075" y="2816175"/>
          <a:ext cx="2442104" cy="61052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265982"/>
            <a:satOff val="8462"/>
            <a:lumOff val="965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-265982"/>
              <a:satOff val="8462"/>
              <a:lumOff val="9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รายงานผู้บริหารระดับสูง </a:t>
          </a:r>
          <a:r>
            <a:rPr lang="th-TH" sz="800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สพฐ</a:t>
          </a:r>
          <a:r>
            <a:rPr lang="th-TH" sz="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 รับทราบ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ความก้าวหน้าในการจัดทำคู่มือสำหรับประชาชน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800" kern="1200" spc="-50" baseline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</a:t>
          </a:r>
          <a:r>
            <a:rPr lang="th-TH" sz="800" kern="1200" spc="-50" baseline="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สพฐ</a:t>
          </a:r>
          <a:r>
            <a:rPr lang="th-TH" sz="800" kern="1200" spc="-50" baseline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.,</a:t>
          </a:r>
          <a:r>
            <a:rPr lang="th-TH" sz="800" kern="1200" spc="-50" baseline="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สพป</a:t>
          </a:r>
          <a:r>
            <a:rPr lang="th-TH" sz="800" kern="1200" spc="-50" baseline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./</a:t>
          </a:r>
          <a:r>
            <a:rPr lang="th-TH" sz="800" kern="1200" spc="-50" baseline="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สพ</a:t>
          </a:r>
          <a:r>
            <a:rPr lang="th-TH" sz="800" kern="1200" spc="-50" baseline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ม.,สถานศึกษา และสถานศึกษาสังกัด </a:t>
          </a:r>
          <a:r>
            <a:rPr lang="th-TH" sz="800" kern="1200" spc="-50" baseline="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สศ</a:t>
          </a:r>
          <a:r>
            <a:rPr lang="th-TH" sz="800" kern="1200" spc="-50" baseline="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ศ.)</a:t>
          </a:r>
        </a:p>
      </dsp:txBody>
      <dsp:txXfrm>
        <a:off x="5589957" y="2834057"/>
        <a:ext cx="2406340" cy="574762"/>
      </dsp:txXfrm>
    </dsp:sp>
    <dsp:sp modelId="{A93B24F4-1ABB-46DA-A5BA-DE610C3EA2E2}">
      <dsp:nvSpPr>
        <dsp:cNvPr id="0" name=""/>
        <dsp:cNvSpPr/>
      </dsp:nvSpPr>
      <dsp:spPr>
        <a:xfrm rot="5400000">
          <a:off x="6739706" y="3480122"/>
          <a:ext cx="106842" cy="106842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341039"/>
            <a:satOff val="10183"/>
            <a:lumOff val="393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8FCA7-DBD4-4F1B-BFFD-070213BA9B8B}">
      <dsp:nvSpPr>
        <dsp:cNvPr id="0" name=""/>
        <dsp:cNvSpPr/>
      </dsp:nvSpPr>
      <dsp:spPr>
        <a:xfrm>
          <a:off x="5572075" y="3640385"/>
          <a:ext cx="2442104" cy="61052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299229"/>
            <a:satOff val="9519"/>
            <a:lumOff val="1086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-299229"/>
              <a:satOff val="9519"/>
              <a:lumOff val="10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จัดทำคู่มือประชาชนฉบับสมบูรณ์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เป็นรูปเล่ม</a:t>
          </a:r>
        </a:p>
      </dsp:txBody>
      <dsp:txXfrm>
        <a:off x="5589957" y="3658267"/>
        <a:ext cx="2406340" cy="574762"/>
      </dsp:txXfrm>
    </dsp:sp>
    <dsp:sp modelId="{86FCFC8F-CE32-4435-91A1-626C8AEFB658}">
      <dsp:nvSpPr>
        <dsp:cNvPr id="0" name=""/>
        <dsp:cNvSpPr/>
      </dsp:nvSpPr>
      <dsp:spPr>
        <a:xfrm rot="5400000">
          <a:off x="6739706" y="4304332"/>
          <a:ext cx="106842" cy="106842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378932"/>
            <a:satOff val="11315"/>
            <a:lumOff val="437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47940-5A1E-4FF3-B1F3-4C0AF141FDE8}">
      <dsp:nvSpPr>
        <dsp:cNvPr id="0" name=""/>
        <dsp:cNvSpPr/>
      </dsp:nvSpPr>
      <dsp:spPr>
        <a:xfrm>
          <a:off x="5572075" y="4464595"/>
          <a:ext cx="2442104" cy="61052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332477"/>
            <a:satOff val="10577"/>
            <a:lumOff val="1206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-332477"/>
              <a:satOff val="10577"/>
              <a:lumOff val="12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1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จัดทำสื่อเผยแพร่ประชาสัมพันธ์ประชาชน/ผู้รับบริการ</a:t>
          </a:r>
        </a:p>
      </dsp:txBody>
      <dsp:txXfrm>
        <a:off x="5589957" y="4482477"/>
        <a:ext cx="2406340" cy="574762"/>
      </dsp:txXfrm>
    </dsp:sp>
    <dsp:sp modelId="{690A1F88-D32F-44E7-BEC3-2A390EC320D4}">
      <dsp:nvSpPr>
        <dsp:cNvPr id="0" name=""/>
        <dsp:cNvSpPr/>
      </dsp:nvSpPr>
      <dsp:spPr>
        <a:xfrm>
          <a:off x="8356074" y="343544"/>
          <a:ext cx="2442104" cy="610526"/>
        </a:xfrm>
        <a:prstGeom prst="roundRect">
          <a:avLst>
            <a:gd name="adj" fmla="val 10000"/>
          </a:avLst>
        </a:prstGeom>
        <a:solidFill>
          <a:schemeClr val="accent4">
            <a:hueOff val="-492612"/>
            <a:satOff val="14709"/>
            <a:lumOff val="5686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กรกฎาคม 2558</a:t>
          </a:r>
        </a:p>
      </dsp:txBody>
      <dsp:txXfrm>
        <a:off x="8373956" y="361426"/>
        <a:ext cx="2406340" cy="574762"/>
      </dsp:txXfrm>
    </dsp:sp>
    <dsp:sp modelId="{3EDF8BED-16FF-43FC-A8C6-47A8A3FF8F96}">
      <dsp:nvSpPr>
        <dsp:cNvPr id="0" name=""/>
        <dsp:cNvSpPr/>
      </dsp:nvSpPr>
      <dsp:spPr>
        <a:xfrm rot="5400000">
          <a:off x="9523705" y="1007492"/>
          <a:ext cx="106842" cy="106842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416825"/>
            <a:satOff val="12446"/>
            <a:lumOff val="481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F16225-490A-41D8-9860-0B39643F2E05}">
      <dsp:nvSpPr>
        <dsp:cNvPr id="0" name=""/>
        <dsp:cNvSpPr/>
      </dsp:nvSpPr>
      <dsp:spPr>
        <a:xfrm>
          <a:off x="8356074" y="1167755"/>
          <a:ext cx="2442104" cy="61052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365725"/>
            <a:satOff val="11635"/>
            <a:lumOff val="1327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-365725"/>
              <a:satOff val="11635"/>
              <a:lumOff val="132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ประชุมชี้แจง </a:t>
          </a:r>
          <a:r>
            <a:rPr lang="th-TH" sz="800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สพป</a:t>
          </a:r>
          <a:r>
            <a:rPr lang="th-TH" sz="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./</a:t>
          </a:r>
          <a:r>
            <a:rPr lang="th-TH" sz="800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สพ</a:t>
          </a:r>
          <a:r>
            <a:rPr lang="th-TH" sz="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ม. และ </a:t>
          </a:r>
          <a:r>
            <a:rPr lang="th-TH" sz="800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สศ</a:t>
          </a:r>
          <a:r>
            <a:rPr lang="th-TH" sz="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ศ.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เพื่อขยายผลให้กับสถานศึกษารับทราบ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แนวทางการปฏิบัติตาม พ.ร.บ.อำนวยความสะดวกฯ</a:t>
          </a:r>
        </a:p>
      </dsp:txBody>
      <dsp:txXfrm>
        <a:off x="8373956" y="1185637"/>
        <a:ext cx="2406340" cy="574762"/>
      </dsp:txXfrm>
    </dsp:sp>
    <dsp:sp modelId="{437AAC7C-39C7-4151-9F03-80FC4B1599EF}">
      <dsp:nvSpPr>
        <dsp:cNvPr id="0" name=""/>
        <dsp:cNvSpPr/>
      </dsp:nvSpPr>
      <dsp:spPr>
        <a:xfrm rot="5400000">
          <a:off x="9523705" y="1831702"/>
          <a:ext cx="106842" cy="106842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454719"/>
            <a:satOff val="13578"/>
            <a:lumOff val="524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71ABCB-F6F6-4058-9166-456B0493CC92}">
      <dsp:nvSpPr>
        <dsp:cNvPr id="0" name=""/>
        <dsp:cNvSpPr/>
      </dsp:nvSpPr>
      <dsp:spPr>
        <a:xfrm>
          <a:off x="8356074" y="1991965"/>
          <a:ext cx="2442104" cy="61052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398972"/>
            <a:satOff val="12692"/>
            <a:lumOff val="1447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-398972"/>
              <a:satOff val="12692"/>
              <a:lumOff val="144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800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สพป</a:t>
          </a:r>
          <a:r>
            <a:rPr lang="th-TH" sz="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./</a:t>
          </a:r>
          <a:r>
            <a:rPr lang="th-TH" sz="800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สพ</a:t>
          </a:r>
          <a:r>
            <a:rPr lang="th-TH" sz="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ม. และ </a:t>
          </a:r>
          <a:r>
            <a:rPr lang="th-TH" sz="800" kern="1200" dirty="0" err="1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สศ</a:t>
          </a:r>
          <a:r>
            <a:rPr lang="th-TH" sz="800" kern="1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ศ. ประชุมชี้แจงสถานศึกษาเพื่อรับทราบและถือปฏิบัติตามแนวทางการปฏิบัติตาม พ.ร.บ.อำนวยความสะดวกฯ</a:t>
          </a:r>
        </a:p>
      </dsp:txBody>
      <dsp:txXfrm>
        <a:off x="8373956" y="2009847"/>
        <a:ext cx="2406340" cy="574762"/>
      </dsp:txXfrm>
    </dsp:sp>
    <dsp:sp modelId="{E6E18E60-C800-4748-B74F-B5D9FCE3D7BE}">
      <dsp:nvSpPr>
        <dsp:cNvPr id="0" name=""/>
        <dsp:cNvSpPr/>
      </dsp:nvSpPr>
      <dsp:spPr>
        <a:xfrm rot="5400000">
          <a:off x="9523705" y="2655912"/>
          <a:ext cx="106842" cy="106842"/>
        </a:xfrm>
        <a:prstGeom prst="rightArrow">
          <a:avLst>
            <a:gd name="adj1" fmla="val 66700"/>
            <a:gd name="adj2" fmla="val 50000"/>
          </a:avLst>
        </a:prstGeom>
        <a:solidFill>
          <a:schemeClr val="accent4">
            <a:hueOff val="-492612"/>
            <a:satOff val="14709"/>
            <a:lumOff val="568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5B2516-4EC2-4702-AD22-3E9B73BCBC58}">
      <dsp:nvSpPr>
        <dsp:cNvPr id="0" name=""/>
        <dsp:cNvSpPr/>
      </dsp:nvSpPr>
      <dsp:spPr>
        <a:xfrm>
          <a:off x="8356074" y="2816175"/>
          <a:ext cx="2442104" cy="610526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-432220"/>
            <a:satOff val="13750"/>
            <a:lumOff val="1568"/>
            <a:alphaOff val="0"/>
          </a:schemeClr>
        </a:solidFill>
        <a:ln w="15875" cap="rnd" cmpd="sng" algn="ctr">
          <a:solidFill>
            <a:schemeClr val="accent4">
              <a:tint val="40000"/>
              <a:alpha val="90000"/>
              <a:hueOff val="-432220"/>
              <a:satOff val="13750"/>
              <a:lumOff val="156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800" b="1" u="sng" kern="1200" dirty="0" err="1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สพฐ</a:t>
          </a:r>
          <a:r>
            <a:rPr lang="th-TH" sz="800" b="1" u="sng" kern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./</a:t>
          </a:r>
          <a:r>
            <a:rPr lang="th-TH" sz="800" b="1" u="sng" kern="1200" dirty="0" err="1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สพท</a:t>
          </a:r>
          <a:r>
            <a:rPr lang="th-TH" sz="800" b="1" u="sng" kern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./</a:t>
          </a:r>
          <a:r>
            <a:rPr lang="th-TH" sz="800" b="1" u="sng" kern="1200" dirty="0" err="1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สศ</a:t>
          </a:r>
          <a:r>
            <a:rPr lang="th-TH" sz="800" b="1" u="sng" kern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ศ. และสถานศึกษาในสังกัด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800" b="1" u="sng" kern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ดำเนินการตาม พ.ร.บ.อำนวยความสะดวกฯ </a:t>
          </a:r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800" b="1" u="sng" kern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ในแนวทางและรูปแบบเดียวกัน</a:t>
          </a:r>
        </a:p>
      </dsp:txBody>
      <dsp:txXfrm>
        <a:off x="8373956" y="2834057"/>
        <a:ext cx="2406340" cy="5747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9" y="2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C2D6F34-4B79-4A5F-B529-20101D64CC0A}" type="datetimeFigureOut">
              <a:rPr lang="th-TH" smtClean="0"/>
              <a:t>18/07/58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17547"/>
            <a:ext cx="2984870" cy="50275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9" y="9517547"/>
            <a:ext cx="2984870" cy="502753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1DBDE27A-CF4C-4073-882B-D7FCCD1EB02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856925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495" cy="50291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110" y="0"/>
            <a:ext cx="2985495" cy="50291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842D18CF-3A97-4371-9AE4-09ECB902EB81}" type="datetimeFigureOut">
              <a:rPr lang="th-TH" smtClean="0"/>
              <a:t>18/07/58</a:t>
            </a:fld>
            <a:endParaRPr lang="th-T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6563" y="1250950"/>
            <a:ext cx="6015037" cy="3382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th-T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9441" y="4822420"/>
            <a:ext cx="5509283" cy="3945774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391"/>
            <a:ext cx="2985495" cy="50291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110" y="9517391"/>
            <a:ext cx="2985495" cy="50291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6131D3D-2699-45CB-A86A-D1BF46329AAF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77419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131D3D-2699-45CB-A86A-D1BF46329AAF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12926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94A8B-A25B-430A-A07B-676E0D2D8677}" type="datetime1">
              <a:rPr lang="th-TH" smtClean="0"/>
              <a:t>18/07/58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FE3040A-6205-488E-A7AD-0A06730F2A6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807750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E3492-2E5E-40B7-A923-677C1E891900}" type="datetime1">
              <a:rPr lang="th-TH" smtClean="0"/>
              <a:t>18/07/58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FE3040A-6205-488E-A7AD-0A06730F2A6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1987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40832-BA53-4122-BD35-FE0ACEC7B260}" type="datetime1">
              <a:rPr lang="th-TH" smtClean="0"/>
              <a:t>18/07/58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FE3040A-6205-488E-A7AD-0A06730F2A67}" type="slidenum">
              <a:rPr lang="th-TH" smtClean="0"/>
              <a:t>‹#›</a:t>
            </a:fld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6653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719C4-DD7B-4343-B641-BDEC3F0301A2}" type="datetime1">
              <a:rPr lang="th-TH" smtClean="0"/>
              <a:t>18/07/58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E3040A-6205-488E-A7AD-0A06730F2A6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5548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C9D337-EF38-4091-80F0-50867DD2FE0F}" type="datetime1">
              <a:rPr lang="th-TH" smtClean="0"/>
              <a:t>18/07/58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E3040A-6205-488E-A7AD-0A06730F2A67}" type="slidenum">
              <a:rPr lang="th-TH" smtClean="0"/>
              <a:t>‹#›</a:t>
            </a:fld>
            <a:endParaRPr lang="th-TH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071033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0E895-AC7A-4259-814A-4EDDB305979D}" type="datetime1">
              <a:rPr lang="th-TH" smtClean="0"/>
              <a:t>18/07/58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E3040A-6205-488E-A7AD-0A06730F2A6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374006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C171C-90E7-4595-A301-BA07F996DB18}" type="datetime1">
              <a:rPr lang="th-TH" smtClean="0"/>
              <a:t>18/07/58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40A-6205-488E-A7AD-0A06730F2A6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835483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49E20-68D2-43A7-B3AC-6223BE056FB3}" type="datetime1">
              <a:rPr lang="th-TH" smtClean="0"/>
              <a:t>18/07/58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40A-6205-488E-A7AD-0A06730F2A6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4319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F633-DD2B-4765-BC12-96C94E13F1BF}" type="datetime1">
              <a:rPr lang="th-TH" smtClean="0"/>
              <a:t>18/07/58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40A-6205-488E-A7AD-0A06730F2A6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74883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C50834-40FE-4DB6-8D05-8C1238DDC52D}" type="datetime1">
              <a:rPr lang="th-TH" smtClean="0"/>
              <a:t>18/07/58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FE3040A-6205-488E-A7AD-0A06730F2A6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895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335E-B479-42E5-80BB-B0AD36B23829}" type="datetime1">
              <a:rPr lang="th-TH" smtClean="0"/>
              <a:t>18/07/58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E3040A-6205-488E-A7AD-0A06730F2A6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95502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C392D9-E828-41A9-BCD8-18E8E31C6339}" type="datetime1">
              <a:rPr lang="th-TH" smtClean="0"/>
              <a:t>18/07/58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FE3040A-6205-488E-A7AD-0A06730F2A6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73482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27EB8-E677-40DA-9B22-4D202184C365}" type="datetime1">
              <a:rPr lang="th-TH" smtClean="0"/>
              <a:t>18/07/58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40A-6205-488E-A7AD-0A06730F2A6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1470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D29B1-92B7-483E-A842-FC391CDF1EFA}" type="datetime1">
              <a:rPr lang="th-TH" smtClean="0"/>
              <a:t>18/07/58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40A-6205-488E-A7AD-0A06730F2A6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9818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371BC-830C-43E5-A69E-F8C0E8487393}" type="datetime1">
              <a:rPr lang="th-TH" smtClean="0"/>
              <a:t>18/07/58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40A-6205-488E-A7AD-0A06730F2A6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33005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85FFA-CB54-44E8-9CC3-F4B8B5984AA8}" type="datetime1">
              <a:rPr lang="th-TH" smtClean="0"/>
              <a:t>18/07/58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FE3040A-6205-488E-A7AD-0A06730F2A6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45512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BF39BF-C086-40D8-B449-D869407051E8}" type="datetime1">
              <a:rPr lang="th-TH" smtClean="0"/>
              <a:t>18/07/58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FE3040A-6205-488E-A7AD-0A06730F2A67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61441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  <p:sldLayoutId id="2147483900" r:id="rId12"/>
    <p:sldLayoutId id="2147483901" r:id="rId13"/>
    <p:sldLayoutId id="2147483902" r:id="rId14"/>
    <p:sldLayoutId id="2147483903" r:id="rId15"/>
    <p:sldLayoutId id="2147483904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507" y="162792"/>
            <a:ext cx="1442820" cy="1828800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1578720" y="532556"/>
            <a:ext cx="9103136" cy="22718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5000" b="1" dirty="0" smtClean="0">
                <a:solidFill>
                  <a:srgbClr val="7030A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การประชุมชี้แจงการดำเนินงานตามพระราชบัญญัติ</a:t>
            </a:r>
            <a:br>
              <a:rPr lang="th-TH" sz="5000" b="1" dirty="0" smtClean="0">
                <a:solidFill>
                  <a:srgbClr val="7030A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5000" b="1" dirty="0" smtClean="0">
                <a:solidFill>
                  <a:srgbClr val="7030A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การอำนวยความสะดวกในการพิจารณาอนุญาต</a:t>
            </a:r>
            <a:br>
              <a:rPr lang="th-TH" sz="5000" b="1" dirty="0" smtClean="0">
                <a:solidFill>
                  <a:srgbClr val="7030A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5000" b="1" dirty="0" smtClean="0">
                <a:solidFill>
                  <a:srgbClr val="7030A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ของทางราชการ พ.ศ. 2558</a:t>
            </a:r>
            <a:endParaRPr lang="th-TH" sz="5000" dirty="0">
              <a:solidFill>
                <a:srgbClr val="7030A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5535182" y="4970857"/>
            <a:ext cx="5837011" cy="109248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3200" b="1" dirty="0" smtClean="0">
                <a:solidFill>
                  <a:srgbClr val="7030A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ระหว่างวันที่  18 – 19  กรกฎาคม  2558  </a:t>
            </a:r>
          </a:p>
          <a:p>
            <a:pPr lvl="1"/>
            <a:r>
              <a:rPr lang="th-TH" sz="3000" b="1" dirty="0" smtClean="0">
                <a:solidFill>
                  <a:srgbClr val="7030A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ณ  ห้องประชุม</a:t>
            </a:r>
            <a:r>
              <a:rPr lang="th-TH" sz="3000" b="1" dirty="0" err="1" smtClean="0">
                <a:solidFill>
                  <a:srgbClr val="7030A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โกสัม</a:t>
            </a:r>
            <a:r>
              <a:rPr lang="th-TH" sz="3000" b="1" dirty="0" smtClean="0">
                <a:solidFill>
                  <a:srgbClr val="7030A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พี </a:t>
            </a:r>
            <a:r>
              <a:rPr lang="th-TH" sz="3000" b="1" dirty="0" err="1" smtClean="0">
                <a:solidFill>
                  <a:srgbClr val="7030A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สพป</a:t>
            </a:r>
            <a:r>
              <a:rPr lang="th-TH" sz="3000" b="1" dirty="0" smtClean="0">
                <a:solidFill>
                  <a:srgbClr val="7030A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.มหาสารคาม เขต 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40A-6205-488E-A7AD-0A06730F2A67}" type="slidenum">
              <a:rPr lang="th-TH" smtClean="0"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8278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058184178"/>
              </p:ext>
            </p:extLst>
          </p:nvPr>
        </p:nvGraphicFramePr>
        <p:xfrm>
          <a:off x="762000" y="1213881"/>
          <a:ext cx="1080225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ight Arrow 5"/>
          <p:cNvSpPr/>
          <p:nvPr/>
        </p:nvSpPr>
        <p:spPr>
          <a:xfrm>
            <a:off x="3233058" y="2166258"/>
            <a:ext cx="359228" cy="32657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ight Arrow 6"/>
          <p:cNvSpPr/>
          <p:nvPr/>
        </p:nvSpPr>
        <p:spPr>
          <a:xfrm>
            <a:off x="6019802" y="2166257"/>
            <a:ext cx="359228" cy="32657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ight Arrow 7"/>
          <p:cNvSpPr/>
          <p:nvPr/>
        </p:nvSpPr>
        <p:spPr>
          <a:xfrm>
            <a:off x="8784771" y="2166256"/>
            <a:ext cx="359228" cy="326571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762000" y="2161399"/>
            <a:ext cx="8599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 ก.พ. 58</a:t>
            </a:r>
            <a:endParaRPr lang="th-TH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2988714"/>
            <a:ext cx="85997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มี.ค. 58</a:t>
            </a:r>
            <a:endParaRPr lang="th-TH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3816029"/>
            <a:ext cx="118085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 เม.ย. 58</a:t>
            </a:r>
            <a:endParaRPr lang="th-TH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92286" y="2161399"/>
            <a:ext cx="13605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18-21 พ.ค. 58</a:t>
            </a:r>
            <a:endParaRPr lang="th-TH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92285" y="2988713"/>
            <a:ext cx="13605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18-21 พ.ค. 58</a:t>
            </a:r>
            <a:endParaRPr lang="th-TH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92285" y="3816027"/>
            <a:ext cx="13605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18-21 พ.ค. 58</a:t>
            </a:r>
            <a:endParaRPr lang="th-TH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79029" y="2973538"/>
            <a:ext cx="13605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8-11 มิ.ย. 58</a:t>
            </a:r>
            <a:endParaRPr lang="th-TH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379029" y="3818386"/>
            <a:ext cx="13605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30 มิ.ย. 58</a:t>
            </a:r>
            <a:endParaRPr lang="th-TH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143999" y="2166809"/>
            <a:ext cx="13605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13-14 ก.ค. 58</a:t>
            </a:r>
            <a:endParaRPr lang="th-TH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143999" y="2988711"/>
            <a:ext cx="13605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15-20 ก.ค. 58</a:t>
            </a:r>
            <a:endParaRPr lang="th-TH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143998" y="3810613"/>
            <a:ext cx="13605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 ก.ค. 58</a:t>
            </a:r>
            <a:endParaRPr lang="th-TH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379028" y="2153074"/>
            <a:ext cx="13605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3-5</a:t>
            </a:r>
            <a:r>
              <a:rPr lang="th-TH" sz="105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มิ.ย. 58</a:t>
            </a:r>
            <a:endParaRPr lang="th-TH" sz="105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621971" y="396629"/>
            <a:ext cx="7990115" cy="86177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5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FLOW CHART </a:t>
            </a:r>
            <a:r>
              <a:rPr lang="th-TH" sz="5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ในการดำเนินการ ของ </a:t>
            </a:r>
            <a:r>
              <a:rPr lang="th-TH" sz="5000" b="1" dirty="0" err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สพฐ</a:t>
            </a:r>
            <a:r>
              <a:rPr lang="th-TH" sz="50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</a:t>
            </a:r>
            <a:endParaRPr lang="th-TH" sz="50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0091019">
            <a:off x="8721244" y="3952636"/>
            <a:ext cx="583541" cy="58354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200" y="142724"/>
            <a:ext cx="1017828" cy="1290115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40A-6205-488E-A7AD-0A06730F2A67}" type="slidenum">
              <a:rPr lang="th-TH" smtClean="0"/>
              <a:t>10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8230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196283" y="329685"/>
            <a:ext cx="9732974" cy="98489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indent="0">
              <a:buFont typeface="Wingdings 2" panose="05020102010507070707" pitchFamily="18" charset="2"/>
              <a:buNone/>
            </a:pPr>
            <a:r>
              <a:rPr lang="th-TH" sz="5000" b="1" dirty="0" smtClean="0">
                <a:solidFill>
                  <a:srgbClr val="7030A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 แนวทางการดำเนินการของ ของโรงเรียน</a:t>
            </a:r>
            <a:endParaRPr lang="th-TH" sz="5000" b="1" dirty="0">
              <a:solidFill>
                <a:srgbClr val="7030A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494634" y="1989491"/>
            <a:ext cx="2405741" cy="30469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 smtClean="0"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1. </a:t>
            </a:r>
            <a:r>
              <a:rPr lang="th-TH" sz="2400" b="1" kern="0" spc="-80" dirty="0" smtClean="0"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จัด</a:t>
            </a:r>
            <a:r>
              <a:rPr lang="th-TH" sz="2400" b="1" kern="0" spc="-80" dirty="0"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ประชุมชี้แจง</a:t>
            </a:r>
            <a:r>
              <a:rPr lang="th-TH" sz="2400" b="1" kern="0" spc="-80" dirty="0" smtClean="0"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แนวทาง การ</a:t>
            </a:r>
            <a:r>
              <a:rPr lang="th-TH" sz="2400" b="1" kern="0" spc="-80" dirty="0"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ปฏิบัติงานตาม </a:t>
            </a:r>
            <a:r>
              <a:rPr lang="th-TH" sz="2400" b="1" kern="0" spc="-80" dirty="0" smtClean="0"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พ.ร.บ. ให้กับบุคลากรในสังกัดรับทราบ รวมถึงผู้ที่</a:t>
            </a:r>
            <a:r>
              <a:rPr lang="th-TH" sz="2400" b="1" kern="0" spc="-80" dirty="0"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เกี่ยวข้อง</a:t>
            </a:r>
            <a:r>
              <a:rPr lang="th-TH" sz="2400" b="1" kern="0" spc="-80" dirty="0" smtClean="0"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ในขั้นตอนการพิจารณา เช่น คณะกรรมการสถานศึกษา  </a:t>
            </a:r>
            <a:r>
              <a:rPr lang="th-TH" sz="2400" b="1" kern="0" spc="-80" dirty="0"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เพื่อให้</a:t>
            </a:r>
            <a:r>
              <a:rPr lang="th-TH" sz="2400" b="1" kern="0" spc="-80" dirty="0" smtClean="0"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มีแนวทางการ</a:t>
            </a:r>
            <a:r>
              <a:rPr lang="th-TH" sz="2400" b="1" kern="0" spc="-80" dirty="0"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ปฏิบัติเป็นรูปแบบ</a:t>
            </a:r>
            <a:r>
              <a:rPr lang="th-TH" sz="2400" b="1" kern="0" spc="-80" dirty="0" smtClean="0"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เดียวกัน</a:t>
            </a:r>
            <a:endParaRPr lang="th-TH" kern="0" spc="-80" dirty="0"/>
          </a:p>
        </p:txBody>
      </p:sp>
      <p:sp>
        <p:nvSpPr>
          <p:cNvPr id="24" name="TextBox 23"/>
          <p:cNvSpPr txBox="1"/>
          <p:nvPr/>
        </p:nvSpPr>
        <p:spPr>
          <a:xfrm>
            <a:off x="6825350" y="1976011"/>
            <a:ext cx="2285998" cy="193899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 smtClean="0"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3. จัดทำ</a:t>
            </a:r>
            <a:r>
              <a:rPr lang="th-TH" sz="2400" b="1" dirty="0"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สื่อ,สิ่งพิมพ์, โปสเตอร์ เผยแพร่ประชาสัมพันธ์คู่มือ</a:t>
            </a:r>
            <a:r>
              <a:rPr lang="th-TH" sz="2400" b="1" dirty="0" smtClean="0"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ฯ  </a:t>
            </a:r>
            <a:r>
              <a:rPr lang="th-TH" sz="2400" b="1" dirty="0"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ให้ประชาชนและผู้รับบริการทั่วไปรับทราบ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152900" y="1989491"/>
            <a:ext cx="2438394" cy="26776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th-TH" sz="2400" b="1" kern="0" spc="-150" dirty="0" smtClean="0"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2. </a:t>
            </a:r>
            <a:r>
              <a:rPr lang="th-TH" sz="2400" b="1" kern="0" dirty="0" smtClean="0"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แต่งตั้ง</a:t>
            </a:r>
            <a:r>
              <a:rPr lang="th-TH" sz="2400" b="1" kern="0" dirty="0"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ผู้ดูแลระบบ </a:t>
            </a:r>
            <a:r>
              <a:rPr lang="en-US" sz="2400" b="1" kern="0" dirty="0"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Admin</a:t>
            </a:r>
            <a:r>
              <a:rPr lang="th-TH" sz="2400" b="1" kern="0" dirty="0"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 ของหน่วยงาน และ </a:t>
            </a:r>
            <a:r>
              <a:rPr lang="en-US" sz="2400" b="1" kern="0" dirty="0"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User </a:t>
            </a:r>
            <a:r>
              <a:rPr lang="th-TH" sz="2400" b="1" kern="0" dirty="0"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เพื่อดูแล</a:t>
            </a:r>
            <a:r>
              <a:rPr lang="th-TH" sz="2400" b="1" kern="0" dirty="0" smtClean="0"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ระบบของ</a:t>
            </a:r>
            <a:r>
              <a:rPr lang="th-TH" sz="2400" b="1" kern="0" dirty="0"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กระบวนงานตามคู่มือฯ เพื่อรองรับกับระบบสารสนเทศที่สำนักงาน </a:t>
            </a:r>
            <a:r>
              <a:rPr lang="th-TH" sz="2400" b="1" kern="0" dirty="0" err="1"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ก.พ.ร</a:t>
            </a:r>
            <a:r>
              <a:rPr lang="th-TH" sz="2400" b="1" kern="0" dirty="0"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. กำหนด</a:t>
            </a:r>
            <a:endParaRPr lang="th-TH" dirty="0"/>
          </a:p>
        </p:txBody>
      </p:sp>
      <p:sp>
        <p:nvSpPr>
          <p:cNvPr id="26" name="TextBox 25"/>
          <p:cNvSpPr txBox="1"/>
          <p:nvPr/>
        </p:nvSpPr>
        <p:spPr>
          <a:xfrm>
            <a:off x="9379201" y="1976011"/>
            <a:ext cx="2405741" cy="37856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sz="2400" b="1" kern="0" dirty="0" smtClean="0"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ศึกษาแนวทาง</a:t>
            </a:r>
            <a:br>
              <a:rPr lang="th-TH" sz="2400" b="1" kern="0" dirty="0" smtClean="0"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</a:br>
            <a:r>
              <a:rPr lang="th-TH" sz="2400" b="1" kern="0" dirty="0" smtClean="0"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การปฏิบัติงาน</a:t>
            </a:r>
            <a:r>
              <a:rPr lang="th-TH" sz="2400" b="1" kern="0" dirty="0"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ตามคู่มือ</a:t>
            </a:r>
            <a:r>
              <a:rPr lang="th-TH" sz="2400" b="1" kern="0" dirty="0" smtClean="0"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ฯ อย่าง</a:t>
            </a:r>
            <a:r>
              <a:rPr lang="th-TH" sz="2400" b="1" kern="0" dirty="0"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ละเอียด หากมีกระบวนงาน</a:t>
            </a:r>
            <a:r>
              <a:rPr lang="th-TH" sz="2400" b="1" kern="0" dirty="0" smtClean="0"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ใด            ไม่</a:t>
            </a:r>
            <a:r>
              <a:rPr lang="th-TH" sz="2400" b="1" kern="0" dirty="0"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แล้ว</a:t>
            </a:r>
            <a:r>
              <a:rPr lang="th-TH" sz="2400" b="1" kern="0" dirty="0" smtClean="0"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เสร็จตาม</a:t>
            </a:r>
            <a:r>
              <a:rPr lang="th-TH" sz="2400" b="1" kern="0" dirty="0"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ระยะเวลาที่กำหนด </a:t>
            </a:r>
            <a:r>
              <a:rPr lang="th-TH" sz="2400" b="1" kern="0" dirty="0" smtClean="0"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  </a:t>
            </a:r>
            <a:r>
              <a:rPr lang="th-TH" sz="2400" b="1" kern="0" dirty="0" smtClean="0">
                <a:solidFill>
                  <a:srgbClr val="FF000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**</a:t>
            </a:r>
            <a:r>
              <a:rPr lang="th-TH" sz="2400" b="1" u="sng" kern="0" dirty="0" smtClean="0">
                <a:solidFill>
                  <a:srgbClr val="FF000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ต้อง</a:t>
            </a:r>
            <a:r>
              <a:rPr lang="th-TH" sz="2400" b="1" u="sng" kern="0" dirty="0">
                <a:solidFill>
                  <a:srgbClr val="FF000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รีบดำเนินการแจ้งผู้รับบริการและสำนักงาน </a:t>
            </a:r>
            <a:r>
              <a:rPr lang="th-TH" sz="2400" b="1" u="sng" kern="0" dirty="0" err="1">
                <a:solidFill>
                  <a:srgbClr val="FF000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ก.พ.ร</a:t>
            </a:r>
            <a:r>
              <a:rPr lang="th-TH" sz="2400" b="1" u="sng" kern="0" dirty="0">
                <a:solidFill>
                  <a:srgbClr val="FF000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. </a:t>
            </a:r>
            <a:r>
              <a:rPr lang="th-TH" sz="2400" b="1" u="sng" kern="0" dirty="0" smtClean="0">
                <a:solidFill>
                  <a:srgbClr val="FF000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ภายใน</a:t>
            </a:r>
            <a:r>
              <a:rPr lang="th-TH" sz="2400" b="1" u="sng" kern="0" dirty="0">
                <a:solidFill>
                  <a:srgbClr val="FF000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ระยะเวลา </a:t>
            </a:r>
            <a:r>
              <a:rPr lang="th-TH" sz="2400" b="1" u="sng" kern="0" dirty="0" smtClean="0">
                <a:solidFill>
                  <a:srgbClr val="FF000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 7 </a:t>
            </a:r>
            <a:r>
              <a:rPr lang="th-TH" sz="2400" b="1" u="sng" kern="0" dirty="0">
                <a:solidFill>
                  <a:srgbClr val="FF000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วัน ตามที่กฎหมายกำหนด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1476452" y="1234855"/>
            <a:ext cx="2442104" cy="610526"/>
            <a:chOff x="8356074" y="343544"/>
            <a:chExt cx="2442104" cy="610526"/>
          </a:xfrm>
        </p:grpSpPr>
        <p:sp>
          <p:nvSpPr>
            <p:cNvPr id="28" name="Rounded Rectangle 27"/>
            <p:cNvSpPr/>
            <p:nvPr/>
          </p:nvSpPr>
          <p:spPr>
            <a:xfrm>
              <a:off x="8356074" y="343544"/>
              <a:ext cx="2442104" cy="61052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-492612"/>
                <a:satOff val="14709"/>
                <a:lumOff val="5686"/>
                <a:alphaOff val="0"/>
              </a:schemeClr>
            </a:fillRef>
            <a:effectRef idx="0">
              <a:schemeClr val="accent4">
                <a:hueOff val="-492612"/>
                <a:satOff val="14709"/>
                <a:lumOff val="5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Rounded Rectangle 4"/>
            <p:cNvSpPr/>
            <p:nvPr/>
          </p:nvSpPr>
          <p:spPr>
            <a:xfrm>
              <a:off x="8373956" y="361426"/>
              <a:ext cx="2406340" cy="5747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h-TH" sz="2000" b="1" kern="1200" dirty="0" smtClean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กรกฎาคม 2558</a:t>
              </a:r>
            </a:p>
          </p:txBody>
        </p:sp>
      </p:grpSp>
      <p:pic>
        <p:nvPicPr>
          <p:cNvPr id="33" name="Picture 32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76200" y="142724"/>
            <a:ext cx="1017828" cy="1290115"/>
          </a:xfrm>
          <a:prstGeom prst="rect">
            <a:avLst/>
          </a:prstGeom>
        </p:spPr>
      </p:pic>
      <p:sp>
        <p:nvSpPr>
          <p:cNvPr id="34" name="Right Arrow 33"/>
          <p:cNvSpPr/>
          <p:nvPr/>
        </p:nvSpPr>
        <p:spPr>
          <a:xfrm>
            <a:off x="3900375" y="2936433"/>
            <a:ext cx="252525" cy="391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Right Arrow 34"/>
          <p:cNvSpPr/>
          <p:nvPr/>
        </p:nvSpPr>
        <p:spPr>
          <a:xfrm>
            <a:off x="6572825" y="2936433"/>
            <a:ext cx="252525" cy="391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6" name="Right Arrow 35"/>
          <p:cNvSpPr/>
          <p:nvPr/>
        </p:nvSpPr>
        <p:spPr>
          <a:xfrm>
            <a:off x="9119012" y="3007329"/>
            <a:ext cx="252525" cy="3918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40A-6205-488E-A7AD-0A06730F2A67}" type="slidenum">
              <a:rPr lang="th-TH" smtClean="0"/>
              <a:t>11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6261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40A-6205-488E-A7AD-0A06730F2A67}" type="slidenum">
              <a:rPr lang="th-TH" smtClean="0"/>
              <a:t>12</a:t>
            </a:fld>
            <a:endParaRPr lang="th-TH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1803044" y="677040"/>
            <a:ext cx="5937159" cy="7841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4400" b="1" dirty="0" smtClean="0">
                <a:solidFill>
                  <a:srgbClr val="7030A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สิ่งที่ต้องเตรียมก่อนกรอกคู่มือในระบบ</a:t>
            </a:r>
            <a:endParaRPr lang="th-TH" sz="4400" dirty="0">
              <a:solidFill>
                <a:srgbClr val="7030A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48496" y="2039538"/>
            <a:ext cx="91439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h-TH" sz="4000" b="1" dirty="0" smtClean="0"/>
              <a:t>จัดทำคู่มือประชาชนที่เป็น </a:t>
            </a:r>
            <a:r>
              <a:rPr lang="en-US" sz="4000" b="1" dirty="0" smtClean="0">
                <a:solidFill>
                  <a:srgbClr val="FF0000"/>
                </a:solidFill>
              </a:rPr>
              <a:t>Paper base</a:t>
            </a:r>
            <a:r>
              <a:rPr lang="en-US" sz="4000" b="1" dirty="0">
                <a:solidFill>
                  <a:srgbClr val="FF0000"/>
                </a:solidFill>
              </a:rPr>
              <a:t> </a:t>
            </a:r>
            <a:r>
              <a:rPr lang="th-TH" sz="4000" b="1" dirty="0" smtClean="0"/>
              <a:t>ก่อนเข้าสู่ระบบ                   เพราะเมื่ออนุมัติจากผู้อนุญาตแล้วไม่สามารถแก้ไขได้ และไม่ให้ส่ง </a:t>
            </a:r>
            <a:r>
              <a:rPr lang="th-TH" sz="4000" b="1" dirty="0" err="1" smtClean="0"/>
              <a:t>กพร</a:t>
            </a:r>
            <a:r>
              <a:rPr lang="th-TH" sz="4000" b="1" dirty="0" smtClean="0"/>
              <a:t>. ซ้ำหลายคู่มือ</a:t>
            </a:r>
          </a:p>
          <a:p>
            <a:endParaRPr lang="th-TH" sz="3600" b="1" dirty="0" smtClean="0"/>
          </a:p>
          <a:p>
            <a:r>
              <a:rPr lang="th-TH" sz="4000" b="1" u="sng" dirty="0" smtClean="0">
                <a:solidFill>
                  <a:srgbClr val="FF0000"/>
                </a:solidFill>
              </a:rPr>
              <a:t>หมายเหตุ</a:t>
            </a:r>
            <a:r>
              <a:rPr lang="th-TH" sz="4000" b="1" dirty="0" smtClean="0">
                <a:solidFill>
                  <a:srgbClr val="FF0000"/>
                </a:solidFill>
              </a:rPr>
              <a:t>   </a:t>
            </a:r>
            <a:r>
              <a:rPr lang="th-TH" sz="4000" b="1" dirty="0" smtClean="0"/>
              <a:t>การแก้ไข </a:t>
            </a:r>
            <a:r>
              <a:rPr lang="en-US" sz="4000" b="1" dirty="0" smtClean="0"/>
              <a:t>Paper </a:t>
            </a:r>
            <a:r>
              <a:rPr lang="en-US" sz="4000" b="1" dirty="0"/>
              <a:t>base </a:t>
            </a:r>
            <a:r>
              <a:rPr lang="th-TH" sz="4000" b="1" dirty="0" smtClean="0"/>
              <a:t>ตรงที่เป็น </a:t>
            </a:r>
            <a:r>
              <a:rPr lang="th-TH" sz="4000" b="1" dirty="0" err="1" smtClean="0">
                <a:solidFill>
                  <a:srgbClr val="FF0000"/>
                </a:solidFill>
              </a:rPr>
              <a:t>ไฮไลต์</a:t>
            </a:r>
            <a:r>
              <a:rPr lang="th-TH" sz="4000" b="1" dirty="0" smtClean="0">
                <a:solidFill>
                  <a:srgbClr val="FF0000"/>
                </a:solidFill>
              </a:rPr>
              <a:t>สีเหลือง   	      </a:t>
            </a:r>
            <a:r>
              <a:rPr lang="th-TH" sz="4000" b="1" dirty="0" smtClean="0"/>
              <a:t>เท่านั้น</a:t>
            </a:r>
          </a:p>
        </p:txBody>
      </p:sp>
    </p:spTree>
    <p:extLst>
      <p:ext uri="{BB962C8B-B14F-4D97-AF65-F5344CB8AC3E}">
        <p14:creationId xmlns:p14="http://schemas.microsoft.com/office/powerpoint/2010/main" val="2346630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40A-6205-488E-A7AD-0A06730F2A67}" type="slidenum">
              <a:rPr lang="th-TH" smtClean="0"/>
              <a:t>13</a:t>
            </a:fld>
            <a:endParaRPr lang="th-TH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7" y="1803042"/>
            <a:ext cx="12010744" cy="4494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647047" y="329685"/>
            <a:ext cx="9390147" cy="1331690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indent="0">
              <a:buFont typeface="Wingdings 2" panose="05020102010507070707" pitchFamily="18" charset="2"/>
              <a:buNone/>
            </a:pPr>
            <a:r>
              <a:rPr lang="th-TH" sz="4800" b="1" dirty="0" smtClean="0">
                <a:solidFill>
                  <a:srgbClr val="7030A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 กระบวนการจัดทำคู่มือสำหรับประชาชนผ่านระบบสารสนเทศฯ ของ ของโรงเรียน</a:t>
            </a:r>
            <a:endParaRPr lang="th-TH" sz="4800" b="1" dirty="0">
              <a:solidFill>
                <a:srgbClr val="7030A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4232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40A-6205-488E-A7AD-0A06730F2A67}" type="slidenum">
              <a:rPr lang="th-TH" smtClean="0"/>
              <a:t>14</a:t>
            </a:fld>
            <a:endParaRPr lang="th-TH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1589809" y="689919"/>
            <a:ext cx="10339432" cy="1568372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4400" b="1" dirty="0" smtClean="0">
                <a:solidFill>
                  <a:srgbClr val="7030A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ระบบสารสนเทศเพื่อการดำเนินการตามพระราชบัญญัติการอำนวยความสะดวกในการพิจารณาอนุญาตของทางราชการ พ.ศ. 2558</a:t>
            </a:r>
            <a:endParaRPr lang="th-TH" sz="4400" dirty="0">
              <a:solidFill>
                <a:srgbClr val="7030A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589808" y="2240920"/>
            <a:ext cx="9730722" cy="3618965"/>
          </a:xfrm>
          <a:prstGeom prst="rect">
            <a:avLst/>
          </a:prstGeom>
          <a:solidFill>
            <a:schemeClr val="lt1">
              <a:alpha val="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h-TH" sz="3200" b="1" u="sng" dirty="0" smtClean="0">
                <a:solidFill>
                  <a:srgbClr val="7030A0"/>
                </a:solidFill>
              </a:rPr>
              <a:t>เข้าได้ </a:t>
            </a:r>
            <a:r>
              <a:rPr lang="en-US" sz="3200" b="1" u="sng" dirty="0" smtClean="0">
                <a:solidFill>
                  <a:srgbClr val="7030A0"/>
                </a:solidFill>
              </a:rPr>
              <a:t>2 </a:t>
            </a:r>
            <a:r>
              <a:rPr lang="th-TH" sz="3200" b="1" u="sng" dirty="0" smtClean="0">
                <a:solidFill>
                  <a:srgbClr val="7030A0"/>
                </a:solidFill>
              </a:rPr>
              <a:t>ช่องทาง</a:t>
            </a:r>
          </a:p>
          <a:p>
            <a:endParaRPr lang="en-US" sz="1600" b="1" u="sng" dirty="0" smtClean="0">
              <a:solidFill>
                <a:srgbClr val="7030A0"/>
              </a:solidFill>
            </a:endParaRPr>
          </a:p>
          <a:p>
            <a:r>
              <a:rPr lang="en-US" sz="3200" b="1" dirty="0" smtClean="0"/>
              <a:t>http</a:t>
            </a:r>
            <a:r>
              <a:rPr lang="en-US" sz="3200" b="1" dirty="0"/>
              <a:t>://www.opdc.go.th/index.php</a:t>
            </a:r>
            <a:endParaRPr lang="th-TH" sz="3200" b="1" dirty="0"/>
          </a:p>
          <a:p>
            <a:r>
              <a:rPr lang="th-TH" sz="3200" b="1" dirty="0">
                <a:solidFill>
                  <a:srgbClr val="FF0000"/>
                </a:solidFill>
              </a:rPr>
              <a:t>เว็บไซต์สำนักงาน </a:t>
            </a:r>
            <a:r>
              <a:rPr lang="th-TH" sz="3200" b="1" dirty="0" err="1">
                <a:solidFill>
                  <a:srgbClr val="FF0000"/>
                </a:solidFill>
              </a:rPr>
              <a:t>ก.พ.ร</a:t>
            </a:r>
            <a:r>
              <a:rPr lang="th-TH" sz="3200" b="1" dirty="0">
                <a:solidFill>
                  <a:srgbClr val="FF0000"/>
                </a:solidFill>
              </a:rPr>
              <a:t>. หัวข้อ </a:t>
            </a:r>
            <a:r>
              <a:rPr lang="th-TH" sz="3200" b="1" dirty="0" err="1">
                <a:solidFill>
                  <a:srgbClr val="FF0000"/>
                </a:solidFill>
              </a:rPr>
              <a:t>พรบ</a:t>
            </a:r>
            <a:r>
              <a:rPr lang="th-TH" sz="3200" b="1" dirty="0">
                <a:solidFill>
                  <a:srgbClr val="FF0000"/>
                </a:solidFill>
              </a:rPr>
              <a:t>.อำนวยความสะดวก </a:t>
            </a:r>
            <a:endParaRPr lang="en-US" sz="3200" b="1" dirty="0" smtClean="0">
              <a:solidFill>
                <a:srgbClr val="FF0000"/>
              </a:solidFill>
            </a:endParaRPr>
          </a:p>
          <a:p>
            <a:r>
              <a:rPr lang="en-US" sz="3200" b="1" dirty="0" smtClean="0"/>
              <a:t>https</a:t>
            </a:r>
            <a:r>
              <a:rPr lang="en-US" sz="3200" b="1" dirty="0"/>
              <a:t>://</a:t>
            </a:r>
            <a:r>
              <a:rPr lang="en-US" sz="3200" b="1" dirty="0" smtClean="0"/>
              <a:t>backend.info.go.th/Account/Login</a:t>
            </a:r>
          </a:p>
          <a:p>
            <a:r>
              <a:rPr lang="th-TH" sz="3200" b="1" dirty="0">
                <a:solidFill>
                  <a:srgbClr val="FF0000"/>
                </a:solidFill>
              </a:rPr>
              <a:t>เว็บไซต์ระบบสารสนเทศฯ </a:t>
            </a:r>
          </a:p>
          <a:p>
            <a:r>
              <a:rPr lang="th-TH" sz="3200" b="1" dirty="0" smtClean="0"/>
              <a:t>โดยใช้ </a:t>
            </a:r>
            <a:r>
              <a:rPr lang="en-US" sz="3200" b="1" dirty="0" smtClean="0"/>
              <a:t>Browser </a:t>
            </a:r>
            <a:r>
              <a:rPr lang="th-TH" sz="3200" b="1" dirty="0" smtClean="0"/>
              <a:t>ได้เฉพาะ </a:t>
            </a:r>
            <a:r>
              <a:rPr lang="en-US" sz="3200" b="1" dirty="0" smtClean="0"/>
              <a:t>Google Chrome</a:t>
            </a:r>
            <a:endParaRPr lang="th-TH" sz="3200" b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2662" y="4967020"/>
            <a:ext cx="1239828" cy="155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7519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40A-6205-488E-A7AD-0A06730F2A67}" type="slidenum">
              <a:rPr lang="th-TH" smtClean="0"/>
              <a:t>15</a:t>
            </a:fld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444642" y="1479860"/>
            <a:ext cx="65547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dirty="0"/>
              <a:t>http://psdg-obec.nma6.go.th</a:t>
            </a:r>
            <a:r>
              <a:rPr lang="en-US" dirty="0" smtClean="0"/>
              <a:t>/</a:t>
            </a:r>
          </a:p>
          <a:p>
            <a:r>
              <a:rPr lang="th-TH" b="1" dirty="0" smtClean="0">
                <a:solidFill>
                  <a:srgbClr val="FF0000"/>
                </a:solidFill>
              </a:rPr>
              <a:t>      เว็บไซต์ </a:t>
            </a:r>
            <a:r>
              <a:rPr lang="th-TH" b="1" dirty="0" err="1" smtClean="0">
                <a:solidFill>
                  <a:srgbClr val="FF0000"/>
                </a:solidFill>
              </a:rPr>
              <a:t>กพร</a:t>
            </a:r>
            <a:r>
              <a:rPr lang="th-TH" b="1" dirty="0" smtClean="0">
                <a:solidFill>
                  <a:srgbClr val="FF0000"/>
                </a:solidFill>
              </a:rPr>
              <a:t>. </a:t>
            </a:r>
            <a:r>
              <a:rPr lang="th-TH" b="1" dirty="0" err="1" smtClean="0">
                <a:solidFill>
                  <a:srgbClr val="FF0000"/>
                </a:solidFill>
              </a:rPr>
              <a:t>สพฐ</a:t>
            </a:r>
            <a:r>
              <a:rPr lang="th-TH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4" name="สี่เหลี่ยมผืนผ้า 3"/>
          <p:cNvSpPr/>
          <p:nvPr/>
        </p:nvSpPr>
        <p:spPr>
          <a:xfrm>
            <a:off x="1672748" y="700565"/>
            <a:ext cx="69174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 smtClean="0"/>
              <a:t>เว็บไซต์ที่เกี่ยวข้องกับการดำเนินการตาม </a:t>
            </a:r>
            <a:r>
              <a:rPr lang="th-TH" sz="3600" b="1" dirty="0" err="1" smtClean="0"/>
              <a:t>พรบ</a:t>
            </a:r>
            <a:r>
              <a:rPr lang="th-TH" sz="3600" b="1" dirty="0" smtClean="0"/>
              <a:t>. (เพิ่มเติม)</a:t>
            </a:r>
            <a:endParaRPr lang="th-TH" sz="36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297" y="4273055"/>
            <a:ext cx="6540989" cy="2194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174" y="1479860"/>
            <a:ext cx="5653826" cy="2125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สี่เหลี่ยมผืนผ้า 8"/>
          <p:cNvSpPr/>
          <p:nvPr/>
        </p:nvSpPr>
        <p:spPr>
          <a:xfrm>
            <a:off x="6999347" y="4610099"/>
            <a:ext cx="4315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dirty="0" smtClean="0"/>
              <a:t>www.info.go.th</a:t>
            </a:r>
          </a:p>
          <a:p>
            <a:r>
              <a:rPr lang="th-TH" dirty="0" smtClean="0"/>
              <a:t>      </a:t>
            </a:r>
            <a:r>
              <a:rPr lang="th-TH" b="1" dirty="0" smtClean="0">
                <a:solidFill>
                  <a:srgbClr val="FF0000"/>
                </a:solidFill>
              </a:rPr>
              <a:t>เว็บไซต์ศูนย์รวมข้อมูลเพื่อติดต่อราชการ</a:t>
            </a:r>
            <a:endParaRPr lang="th-T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40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40A-6205-488E-A7AD-0A06730F2A67}" type="slidenum">
              <a:rPr lang="th-TH" smtClean="0"/>
              <a:t>16</a:t>
            </a:fld>
            <a:endParaRPr lang="th-TH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216" y="392819"/>
            <a:ext cx="4286250" cy="400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ลูกศรขวา 6"/>
          <p:cNvSpPr/>
          <p:nvPr/>
        </p:nvSpPr>
        <p:spPr>
          <a:xfrm>
            <a:off x="5705341" y="2278754"/>
            <a:ext cx="695459" cy="12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ลูกศรขวา 7"/>
          <p:cNvSpPr/>
          <p:nvPr/>
        </p:nvSpPr>
        <p:spPr>
          <a:xfrm>
            <a:off x="5705339" y="2944708"/>
            <a:ext cx="695459" cy="12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059051" y="2100862"/>
            <a:ext cx="2646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</a:rPr>
              <a:t>ใส่ </a:t>
            </a:r>
            <a:r>
              <a:rPr lang="en-US" b="1" dirty="0" smtClean="0">
                <a:solidFill>
                  <a:srgbClr val="FF0000"/>
                </a:solidFill>
              </a:rPr>
              <a:t>Username</a:t>
            </a:r>
            <a:endParaRPr lang="th-TH" b="1" dirty="0" smtClean="0">
              <a:solidFill>
                <a:srgbClr val="FF0000"/>
              </a:solidFill>
            </a:endParaRP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059052" y="2810286"/>
            <a:ext cx="2646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</a:rPr>
              <a:t>ใส่ </a:t>
            </a:r>
            <a:r>
              <a:rPr lang="en-US" b="1" dirty="0" smtClean="0">
                <a:solidFill>
                  <a:srgbClr val="FF0000"/>
                </a:solidFill>
              </a:rPr>
              <a:t>Password</a:t>
            </a:r>
            <a:endParaRPr lang="th-TH" b="1" dirty="0" smtClean="0">
              <a:solidFill>
                <a:srgbClr val="FF0000"/>
              </a:solidFill>
            </a:endParaRPr>
          </a:p>
        </p:txBody>
      </p:sp>
      <p:sp>
        <p:nvSpPr>
          <p:cNvPr id="11" name="สี่เหลี่ยมผืนผ้า 10"/>
          <p:cNvSpPr/>
          <p:nvPr/>
        </p:nvSpPr>
        <p:spPr>
          <a:xfrm>
            <a:off x="785612" y="4406610"/>
            <a:ext cx="108440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h-TH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ข้อควรจำ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    </a:t>
            </a:r>
            <a:r>
              <a:rPr lang="en-US" sz="3600" b="1" dirty="0" smtClean="0"/>
              <a:t>1. </a:t>
            </a:r>
            <a:r>
              <a:rPr lang="th-TH" sz="3600" b="1" dirty="0" smtClean="0"/>
              <a:t>เมื่อ </a:t>
            </a:r>
            <a:r>
              <a:rPr lang="en-US" sz="3600" b="1" dirty="0" smtClean="0"/>
              <a:t>Login </a:t>
            </a:r>
            <a:r>
              <a:rPr lang="th-TH" sz="3600" b="1" dirty="0" smtClean="0">
                <a:solidFill>
                  <a:srgbClr val="FF0000"/>
                </a:solidFill>
              </a:rPr>
              <a:t>ครั้งแรก </a:t>
            </a:r>
            <a:r>
              <a:rPr lang="th-TH" sz="3600" b="1" dirty="0" smtClean="0"/>
              <a:t>ให้เปลี่ยน </a:t>
            </a:r>
            <a:r>
              <a:rPr lang="en-US" sz="3600" b="1" dirty="0" smtClean="0">
                <a:solidFill>
                  <a:srgbClr val="FF0000"/>
                </a:solidFill>
              </a:rPr>
              <a:t>Password </a:t>
            </a:r>
            <a:r>
              <a:rPr lang="th-TH" sz="3600" b="1" dirty="0" smtClean="0"/>
              <a:t>ทันที</a:t>
            </a:r>
            <a:endParaRPr lang="en-US" sz="3600" b="1" dirty="0" smtClean="0"/>
          </a:p>
          <a:p>
            <a:r>
              <a:rPr lang="en-US" sz="3600" b="1" dirty="0"/>
              <a:t> </a:t>
            </a:r>
            <a:r>
              <a:rPr lang="en-US" sz="3600" b="1" dirty="0" smtClean="0"/>
              <a:t>    2. </a:t>
            </a:r>
            <a:r>
              <a:rPr lang="th-TH" sz="3600" b="1" dirty="0" smtClean="0"/>
              <a:t>ก่อนจัดทำคู่มือ ตรวจสอบกระบวนงานและคู่มือ </a:t>
            </a:r>
            <a:r>
              <a:rPr lang="en-US" sz="3600" b="1" dirty="0" smtClean="0"/>
              <a:t>Paper base </a:t>
            </a:r>
            <a:r>
              <a:rPr lang="th-TH" sz="3600" b="1" dirty="0" smtClean="0"/>
              <a:t>ให้ถูกต้อง</a:t>
            </a:r>
            <a:r>
              <a:rPr lang="en-US" sz="3600" b="1" dirty="0" smtClean="0"/>
              <a:t> </a:t>
            </a:r>
            <a:endParaRPr lang="th-TH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342480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40A-6205-488E-A7AD-0A06730F2A67}" type="slidenum">
              <a:rPr lang="th-TH" smtClean="0"/>
              <a:t>17</a:t>
            </a:fld>
            <a:endParaRPr lang="th-TH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8529" y="526357"/>
            <a:ext cx="41910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197180"/>
            <a:ext cx="10972800" cy="306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00056" y="927279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th-TH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วงเล็บปีกกาขวา 5"/>
          <p:cNvSpPr/>
          <p:nvPr/>
        </p:nvSpPr>
        <p:spPr>
          <a:xfrm>
            <a:off x="3296992" y="3760632"/>
            <a:ext cx="381537" cy="162273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185634" y="4572001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th-TH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32642" y="5293217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th-TH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4488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40A-6205-488E-A7AD-0A06730F2A67}" type="slidenum">
              <a:rPr lang="th-TH" smtClean="0"/>
              <a:t>18</a:t>
            </a:fld>
            <a:endParaRPr lang="th-T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645" y="0"/>
            <a:ext cx="10286209" cy="285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8539" y="3112335"/>
            <a:ext cx="7000916" cy="101767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496" y="4972598"/>
            <a:ext cx="4841754" cy="15376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424" y="4916222"/>
            <a:ext cx="5553032" cy="15940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สี่เหลี่ยมผืนผ้า 7"/>
          <p:cNvSpPr/>
          <p:nvPr/>
        </p:nvSpPr>
        <p:spPr>
          <a:xfrm>
            <a:off x="5582710" y="2713550"/>
            <a:ext cx="2646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1. </a:t>
            </a:r>
            <a:r>
              <a:rPr lang="th-TH" b="1" dirty="0" smtClean="0">
                <a:solidFill>
                  <a:srgbClr val="FF0000"/>
                </a:solidFill>
              </a:rPr>
              <a:t>หน่วยงานที่จัดทำข้อมูล</a:t>
            </a:r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3259373" y="4459069"/>
            <a:ext cx="25489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3. </a:t>
            </a:r>
            <a:r>
              <a:rPr lang="th-TH" b="1" dirty="0" smtClean="0">
                <a:solidFill>
                  <a:srgbClr val="FF0000"/>
                </a:solidFill>
              </a:rPr>
              <a:t>รายงานส่วนของ </a:t>
            </a:r>
            <a:r>
              <a:rPr lang="th-TH" b="1" dirty="0" err="1" smtClean="0">
                <a:solidFill>
                  <a:srgbClr val="FF0000"/>
                </a:solidFill>
              </a:rPr>
              <a:t>รร</a:t>
            </a:r>
            <a:r>
              <a:rPr lang="th-TH" b="1" dirty="0" smtClean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83" y="2325948"/>
            <a:ext cx="2675615" cy="21332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1" name="สี่เหลี่ยมผืนผ้า 10"/>
          <p:cNvSpPr/>
          <p:nvPr/>
        </p:nvSpPr>
        <p:spPr>
          <a:xfrm>
            <a:off x="9083169" y="4457688"/>
            <a:ext cx="2646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4. </a:t>
            </a:r>
            <a:r>
              <a:rPr lang="th-TH" b="1" dirty="0" smtClean="0">
                <a:solidFill>
                  <a:srgbClr val="FF0000"/>
                </a:solidFill>
              </a:rPr>
              <a:t>รายงานส่วนของ </a:t>
            </a:r>
            <a:r>
              <a:rPr lang="th-TH" b="1" dirty="0" err="1" smtClean="0">
                <a:solidFill>
                  <a:srgbClr val="FF0000"/>
                </a:solidFill>
              </a:rPr>
              <a:t>กพร</a:t>
            </a:r>
            <a:r>
              <a:rPr lang="th-TH" b="1" dirty="0" smtClean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2229413" y="3606792"/>
            <a:ext cx="2646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2. </a:t>
            </a:r>
            <a:r>
              <a:rPr lang="th-TH" b="1" dirty="0" smtClean="0">
                <a:solidFill>
                  <a:srgbClr val="FF0000"/>
                </a:solidFill>
              </a:rPr>
              <a:t>เมนู ที่ต้องดำเนินการ</a:t>
            </a:r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8228997" y="437882"/>
            <a:ext cx="3500459" cy="7727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4400" b="1" dirty="0" smtClean="0"/>
              <a:t>ส่วนประกอบในระบบ</a:t>
            </a:r>
            <a:endParaRPr lang="th-TH" sz="4400" b="1" dirty="0"/>
          </a:p>
        </p:txBody>
      </p:sp>
    </p:spTree>
    <p:extLst>
      <p:ext uri="{BB962C8B-B14F-4D97-AF65-F5344CB8AC3E}">
        <p14:creationId xmlns:p14="http://schemas.microsoft.com/office/powerpoint/2010/main" val="178733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40A-6205-488E-A7AD-0A06730F2A67}" type="slidenum">
              <a:rPr lang="th-TH" smtClean="0"/>
              <a:t>19</a:t>
            </a:fld>
            <a:endParaRPr lang="th-TH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93182" y="1416676"/>
            <a:ext cx="11998817" cy="2768957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marL="306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30000" indent="-306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00000" indent="-270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4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02000" indent="-2340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9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5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2"/>
              </a:buClr>
              <a:buSzPct val="92000"/>
              <a:buFont typeface="Wingdings 2" panose="05020102010507070707" pitchFamily="18" charset="2"/>
              <a:buChar char="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6575" indent="0" algn="ctr">
              <a:buNone/>
            </a:pPr>
            <a:r>
              <a:rPr lang="th-TH" sz="4000" b="1" dirty="0" smtClean="0">
                <a:solidFill>
                  <a:srgbClr val="7030A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 ขั้นตอนการจัดทำคู่มือสำหรับประชาชนผ่านระบบ</a:t>
            </a:r>
            <a:r>
              <a:rPr lang="th-TH" sz="4000" b="1" dirty="0" smtClean="0">
                <a:solidFill>
                  <a:srgbClr val="7030A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สารสนเทศเพื่อการดำเนินการ</a:t>
            </a:r>
            <a:r>
              <a:rPr lang="th-TH" sz="4000" b="1" dirty="0" smtClean="0">
                <a:solidFill>
                  <a:srgbClr val="7030A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พระราชบัญญัติการ</a:t>
            </a:r>
            <a:r>
              <a:rPr lang="th-TH" sz="4000" b="1" dirty="0">
                <a:solidFill>
                  <a:srgbClr val="7030A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อำนวยความสะดวกในการพิจารณาอนุญาต</a:t>
            </a:r>
            <a:br>
              <a:rPr lang="th-TH" sz="4000" b="1" dirty="0">
                <a:solidFill>
                  <a:srgbClr val="7030A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4000" b="1" dirty="0">
                <a:solidFill>
                  <a:srgbClr val="7030A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ของทางราชการ พ.ศ. </a:t>
            </a:r>
            <a:r>
              <a:rPr lang="th-TH" sz="4000" b="1" dirty="0" smtClean="0">
                <a:solidFill>
                  <a:srgbClr val="7030A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2558</a:t>
            </a:r>
            <a:r>
              <a:rPr lang="th-TH" sz="4000" b="1" dirty="0" smtClean="0">
                <a:solidFill>
                  <a:srgbClr val="7030A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4000" b="1" dirty="0" err="1" smtClean="0">
                <a:solidFill>
                  <a:srgbClr val="7030A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ของรร</a:t>
            </a:r>
            <a:r>
              <a:rPr lang="th-TH" sz="4000" b="1" dirty="0" smtClean="0">
                <a:solidFill>
                  <a:srgbClr val="7030A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  <a:endParaRPr lang="th-TH" sz="4000" b="1" dirty="0">
              <a:solidFill>
                <a:srgbClr val="7030A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467250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89810" y="689919"/>
            <a:ext cx="9317676" cy="1568372"/>
          </a:xfrm>
        </p:spPr>
        <p:txBody>
          <a:bodyPr>
            <a:noAutofit/>
          </a:bodyPr>
          <a:lstStyle/>
          <a:p>
            <a:r>
              <a:rPr lang="th-TH" sz="5000" b="1" dirty="0" smtClean="0">
                <a:solidFill>
                  <a:srgbClr val="7030A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พระราชบัญญัติการ</a:t>
            </a:r>
            <a:r>
              <a:rPr lang="th-TH" sz="5000" b="1" dirty="0">
                <a:solidFill>
                  <a:srgbClr val="7030A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อำนวยความ</a:t>
            </a:r>
            <a:r>
              <a:rPr lang="th-TH" sz="5000" b="1" dirty="0" smtClean="0">
                <a:solidFill>
                  <a:srgbClr val="7030A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สะดวก                ในการพิจารณาอนุญาตของ</a:t>
            </a:r>
            <a:r>
              <a:rPr lang="th-TH" sz="5000" b="1" dirty="0">
                <a:solidFill>
                  <a:srgbClr val="7030A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ทางราชการ พ.ศ. 2558</a:t>
            </a:r>
            <a:endParaRPr lang="th-TH" sz="5000" dirty="0">
              <a:solidFill>
                <a:srgbClr val="7030A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20882" y="2653146"/>
            <a:ext cx="11024754" cy="37776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4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               ช่วย</a:t>
            </a:r>
            <a:r>
              <a:rPr lang="th-TH" sz="4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อำนวยความสะดวกให้ประชาชน </a:t>
            </a:r>
          </a:p>
          <a:p>
            <a:pPr marL="0" indent="0">
              <a:buNone/>
            </a:pPr>
            <a:r>
              <a:rPr lang="th-TH" sz="4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               เน้น</a:t>
            </a:r>
            <a:r>
              <a:rPr lang="th-TH" sz="4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ราชการทำงานเร็ว ลดค่าใช้จ่าย </a:t>
            </a:r>
          </a:p>
          <a:p>
            <a:pPr marL="0" indent="0">
              <a:buNone/>
            </a:pPr>
            <a:r>
              <a:rPr lang="th-TH" sz="42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               เข้าถึง</a:t>
            </a:r>
            <a:r>
              <a:rPr lang="th-TH" sz="4200" b="1" dirty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ง่าย เตรียมพร้อมเปิดศูนย์บริการร่วม</a:t>
            </a:r>
          </a:p>
          <a:p>
            <a:pPr marL="0" indent="0" algn="ctr">
              <a:buNone/>
            </a:pPr>
            <a:r>
              <a:rPr lang="th-TH" sz="4200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ขจัดความล่าช้าทำให้เร็วขึ้น (</a:t>
            </a:r>
            <a:r>
              <a:rPr lang="en-US" sz="4200" b="1" dirty="0">
                <a:solidFill>
                  <a:srgbClr val="FF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faster) </a:t>
            </a:r>
            <a:r>
              <a:rPr lang="th-TH" sz="4200" b="1" dirty="0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ลดความสิ้นเปลือง (</a:t>
            </a:r>
            <a:r>
              <a:rPr lang="en-US" sz="4200" b="1" dirty="0">
                <a:solidFill>
                  <a:srgbClr val="00206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cheaper) </a:t>
            </a:r>
            <a:r>
              <a:rPr lang="en-US" sz="42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 </a:t>
            </a:r>
            <a:r>
              <a:rPr lang="th-TH" sz="4200" b="1" dirty="0"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และ</a:t>
            </a:r>
            <a:r>
              <a:rPr lang="th-TH" sz="4200" b="1" dirty="0">
                <a:solidFill>
                  <a:srgbClr val="00B05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ทำให้เรียบง่าย (</a:t>
            </a:r>
            <a:r>
              <a:rPr lang="en-US" sz="4200" b="1" dirty="0">
                <a:solidFill>
                  <a:srgbClr val="00B05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easier</a:t>
            </a:r>
            <a:r>
              <a:rPr lang="en-US" sz="4200" b="1" dirty="0" smtClean="0">
                <a:solidFill>
                  <a:srgbClr val="00B05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)</a:t>
            </a:r>
            <a:endParaRPr lang="th-TH" sz="4200" b="1" dirty="0">
              <a:solidFill>
                <a:srgbClr val="00B050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944" y="121228"/>
            <a:ext cx="1442820" cy="1828800"/>
          </a:xfrm>
          <a:prstGeom prst="rect">
            <a:avLst/>
          </a:prstGeom>
        </p:spPr>
      </p:pic>
      <p:sp>
        <p:nvSpPr>
          <p:cNvPr id="2" name="Right Arrow 1"/>
          <p:cNvSpPr/>
          <p:nvPr/>
        </p:nvSpPr>
        <p:spPr>
          <a:xfrm>
            <a:off x="2493818" y="2888672"/>
            <a:ext cx="332509" cy="4052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Right Arrow 6"/>
          <p:cNvSpPr/>
          <p:nvPr/>
        </p:nvSpPr>
        <p:spPr>
          <a:xfrm>
            <a:off x="2493817" y="3624093"/>
            <a:ext cx="332509" cy="4052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ight Arrow 7"/>
          <p:cNvSpPr/>
          <p:nvPr/>
        </p:nvSpPr>
        <p:spPr>
          <a:xfrm>
            <a:off x="2493817" y="4339334"/>
            <a:ext cx="332509" cy="4052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40A-6205-488E-A7AD-0A06730F2A67}" type="slidenum">
              <a:rPr lang="th-TH" smtClean="0"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6102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40A-6205-488E-A7AD-0A06730F2A67}" type="slidenum">
              <a:rPr lang="th-TH" smtClean="0"/>
              <a:t>20</a:t>
            </a:fld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1841678" y="566670"/>
            <a:ext cx="4893973" cy="707886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7030A0"/>
                </a:solidFill>
              </a:rPr>
              <a:t>จุด</a:t>
            </a:r>
            <a:r>
              <a:rPr lang="th-TH" sz="4000" b="1" dirty="0" smtClean="0">
                <a:solidFill>
                  <a:srgbClr val="7030A0"/>
                </a:solidFill>
              </a:rPr>
              <a:t>ที่ต้องแก้ไขในคู่มือประชาชน</a:t>
            </a:r>
            <a:endParaRPr lang="th-TH" sz="4000" b="1" dirty="0">
              <a:solidFill>
                <a:srgbClr val="7030A0"/>
              </a:solidFill>
            </a:endParaRPr>
          </a:p>
        </p:txBody>
      </p:sp>
      <p:graphicFrame>
        <p:nvGraphicFramePr>
          <p:cNvPr id="4" name="ตาราง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668121"/>
              </p:ext>
            </p:extLst>
          </p:nvPr>
        </p:nvGraphicFramePr>
        <p:xfrm>
          <a:off x="437882" y="1712890"/>
          <a:ext cx="11462197" cy="4461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02310"/>
                <a:gridCol w="5859887"/>
              </a:tblGrid>
              <a:tr h="52958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Paper</a:t>
                      </a:r>
                      <a:r>
                        <a:rPr lang="en-US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base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ในระบบสารสนเทศฯ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055524">
                <a:tc>
                  <a:txBody>
                    <a:bodyPr/>
                    <a:lstStyle/>
                    <a:p>
                      <a:pPr marL="514350" indent="-514350">
                        <a:buAutoNum type="arabicPeriod"/>
                      </a:pP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หัวเรื่อง › เปลี่ยนจาก </a:t>
                      </a:r>
                      <a:r>
                        <a:rPr lang="th-TH" sz="2800" b="1" baseline="0" dirty="0" err="1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สพฐ</a:t>
                      </a:r>
                      <a:r>
                        <a:rPr lang="th-TH" sz="28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เป็น ชื่อ                </a:t>
                      </a:r>
                      <a:r>
                        <a:rPr lang="th-TH" sz="28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โรงเรียนบ้าน................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ข้อ </a:t>
                      </a:r>
                      <a:r>
                        <a:rPr lang="en-US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2 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หน่วยงานที่รับผิดชอบ</a:t>
                      </a:r>
                      <a:r>
                        <a:rPr lang="en-US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› 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เปลี่ยนจาก </a:t>
                      </a:r>
                      <a:r>
                        <a:rPr lang="th-TH" sz="2800" b="1" baseline="0" dirty="0" err="1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สพฐ</a:t>
                      </a:r>
                      <a:r>
                        <a:rPr lang="th-TH" sz="28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.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เป็น ชื่อ</a:t>
                      </a:r>
                      <a:r>
                        <a:rPr lang="th-TH" sz="28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โรงเรียนบ้าน................ สำนักงานเขตพื้นที่การศึกษาประถมศึกษามหาสารคาม เขต 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3 </a:t>
                      </a:r>
                      <a:r>
                        <a:rPr lang="th-TH" sz="28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(....   ชื่อ</a:t>
                      </a:r>
                      <a:r>
                        <a:rPr lang="th-TH" sz="2800" b="1" baseline="0" dirty="0" err="1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จนท</a:t>
                      </a:r>
                      <a:r>
                        <a:rPr lang="th-TH" sz="28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. ผู้รับผิดชอบ....)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 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11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1) 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ช่องทางการให้บริการ › เปลี่ยนเป็น</a:t>
                      </a:r>
                      <a:r>
                        <a:rPr lang="th-TH" sz="28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   ชื่อโรงเรียน อาคาร ชั้น เลขที่ ซอย ถนน ตำบล/แขวง อำเภอ/เขต จังหวัด รหัสไปรษณีย์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514350" indent="-514350">
                        <a:buAutoNum type="arabicPeriod"/>
                      </a:pPr>
                      <a:r>
                        <a:rPr lang="th-TH" sz="2800" b="1" baseline="0" smtClean="0">
                          <a:latin typeface="TH SarabunPSK" pitchFamily="34" charset="-34"/>
                          <a:cs typeface="TH SarabunPSK" pitchFamily="34" charset="-34"/>
                        </a:rPr>
                        <a:t>ช่อง</a:t>
                      </a:r>
                      <a:r>
                        <a:rPr lang="th-TH" sz="2800" b="1" baseline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ชื่ออ้างอิง </a:t>
                      </a:r>
                      <a:r>
                        <a:rPr lang="th-TH" sz="2800" b="1" baseline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› ใส่ </a:t>
                      </a:r>
                      <a:r>
                        <a:rPr lang="th-TH" sz="2800" b="1" baseline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ชื่อกระบวนงาน โรงเรียนบ้าน....... (... ชื่อจนท. ผู้รับผิดชอบ....)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th-TH" sz="2800" b="1" baseline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ช่อง </a:t>
                      </a:r>
                      <a:r>
                        <a:rPr lang="th-TH" sz="2800" b="1" baseline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ช่องทางการให้บริการ </a:t>
                      </a:r>
                      <a:r>
                        <a:rPr lang="th-TH" sz="2800" b="1" baseline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› ใส่ </a:t>
                      </a:r>
                      <a:r>
                        <a:rPr lang="th-TH" sz="2800" b="1" baseline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ชื่อโรงเรียน อาคาร ชั้น เลขที่ ซอย ถนน ตำบล/แขวง อำเภอ/เขต จังหวัด รหัสไปรษณีย์  </a:t>
                      </a:r>
                    </a:p>
                    <a:p>
                      <a:pPr marL="514350" indent="-514350">
                        <a:buAutoNum type="arabicPeriod"/>
                      </a:pPr>
                      <a:r>
                        <a:rPr lang="th-TH" sz="2800" b="1" baseline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ช่อง</a:t>
                      </a:r>
                      <a:r>
                        <a:rPr lang="th-TH" sz="2800" b="1" baseline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หน่วยงานที่รับผิดชอบ </a:t>
                      </a:r>
                      <a:r>
                        <a:rPr lang="th-TH" sz="2800" b="1" baseline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› เลือก </a:t>
                      </a:r>
                      <a:r>
                        <a:rPr lang="th-TH" sz="2800" b="1" baseline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กระทรวงศึกษาธิการ</a:t>
                      </a:r>
                      <a:r>
                        <a:rPr lang="th-TH" sz="2800" b="1" baseline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และ เลือก </a:t>
                      </a:r>
                      <a:r>
                        <a:rPr lang="th-TH" sz="2800" b="1" baseline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ชื่อโรงเรียน        (โดยพิมพ์ค้นหา)</a:t>
                      </a:r>
                    </a:p>
                    <a:p>
                      <a:pPr marL="514350" indent="-514350">
                        <a:buAutoNum type="arabicPeriod"/>
                      </a:pPr>
                      <a:endParaRPr lang="th-TH" sz="2800" b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2723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40A-6205-488E-A7AD-0A06730F2A67}" type="slidenum">
              <a:rPr lang="th-TH" smtClean="0"/>
              <a:t>21</a:t>
            </a:fld>
            <a:endParaRPr lang="th-TH"/>
          </a:p>
        </p:txBody>
      </p:sp>
      <p:graphicFrame>
        <p:nvGraphicFramePr>
          <p:cNvPr id="3" name="ตาราง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199728"/>
              </p:ext>
            </p:extLst>
          </p:nvPr>
        </p:nvGraphicFramePr>
        <p:xfrm>
          <a:off x="811369" y="1648495"/>
          <a:ext cx="10676586" cy="4461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83158"/>
                <a:gridCol w="3993428"/>
              </a:tblGrid>
              <a:tr h="529588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Paper</a:t>
                      </a:r>
                      <a:r>
                        <a:rPr lang="en-US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base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ในระบบสารสนเทศฯ</a:t>
                      </a:r>
                      <a:endParaRPr lang="th-TH" sz="2800" b="1" dirty="0"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  <a:tr h="3055524"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4. 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 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13 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ขั้นตอน ระยะเวลา และส่วนงานที่รับผิดชอบ  › เปลี่ยนเป็น</a:t>
                      </a:r>
                      <a:r>
                        <a:rPr lang="th-TH" sz="28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ชื่อโรงเรียนบ้าน................</a:t>
                      </a:r>
                    </a:p>
                    <a:p>
                      <a:pPr marL="0" indent="0">
                        <a:buNone/>
                      </a:pP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5. 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ข้อ 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17 </a:t>
                      </a:r>
                      <a:r>
                        <a:rPr lang="th-TH" sz="28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ช่องทางการร้องเรียน</a:t>
                      </a:r>
                      <a:r>
                        <a:rPr lang="en-US" sz="2800" b="1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› </a:t>
                      </a:r>
                      <a:endParaRPr lang="th-TH" sz="2800" b="1" baseline="0" dirty="0" smtClean="0">
                        <a:solidFill>
                          <a:schemeClr val="tx1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  <a:p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     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ข้อ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17.1 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› เปลี่ยนเป็น </a:t>
                      </a:r>
                      <a:r>
                        <a:rPr lang="th-TH" sz="28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ชื่อโรงเรียน อาคาร ชั้น เลขที่ ซอย ถนน ตำบล/แขวง อำเภอ/เขต จังหวัด รหัสไปรษณีย์</a:t>
                      </a:r>
                    </a:p>
                    <a:p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        </a:t>
                      </a:r>
                      <a:r>
                        <a:rPr lang="th-TH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ข้อ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en-US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17.2 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› เปลี่ยนเป็น </a:t>
                      </a:r>
                      <a:r>
                        <a:rPr lang="th-TH" sz="28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สำนักงานเขตพื้นที่การศึกษาประถมศึกษามหาสารคาม เขต 3 เลขที่ 354 หมู่ที่ 2 ถนนศรีโกสุม ตำบลหัวขวาง อำเภอโกสุมพิสัย จังหวัดมหาสารคาม รหัสไปรษณีย์ 44140</a:t>
                      </a:r>
                      <a:endParaRPr lang="th-TH" sz="2800" b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 smtClean="0">
                          <a:latin typeface="TH SarabunPSK" pitchFamily="34" charset="-34"/>
                          <a:cs typeface="TH SarabunPSK" pitchFamily="34" charset="-34"/>
                        </a:rPr>
                        <a:t>4.</a:t>
                      </a:r>
                      <a:r>
                        <a:rPr lang="en-US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ช่อง ช่องทางการร้องเรียน ›</a:t>
                      </a:r>
                    </a:p>
                    <a:p>
                      <a:r>
                        <a:rPr lang="th-TH" sz="2800" b="1" u="sng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ช่องที่ </a:t>
                      </a:r>
                      <a:r>
                        <a:rPr lang="en-US" sz="2800" b="1" u="sng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1 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ใส่  </a:t>
                      </a:r>
                      <a:r>
                        <a:rPr lang="th-TH" sz="28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ชื่อโรงเรียน อาคาร ชั้น เลขที่ ซอย ถนน ตำบล/แขวง อำเภอ/เขต จังหวัด รหัสไปรษณีย์ </a:t>
                      </a:r>
                    </a:p>
                    <a:p>
                      <a:r>
                        <a:rPr lang="th-TH" sz="2800" b="1" u="sng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ช่องที่ </a:t>
                      </a:r>
                      <a:r>
                        <a:rPr lang="en-US" sz="2800" b="1" u="sng" baseline="0" dirty="0" smtClean="0">
                          <a:solidFill>
                            <a:schemeClr val="tx1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2 </a:t>
                      </a:r>
                      <a:r>
                        <a:rPr lang="th-TH" sz="2800" b="1" baseline="0" dirty="0" smtClean="0">
                          <a:latin typeface="TH SarabunPSK" pitchFamily="34" charset="-34"/>
                          <a:cs typeface="TH SarabunPSK" pitchFamily="34" charset="-34"/>
                        </a:rPr>
                        <a:t>ใส่</a:t>
                      </a:r>
                      <a:r>
                        <a:rPr lang="en-US" sz="28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 </a:t>
                      </a:r>
                      <a:r>
                        <a:rPr lang="th-TH" sz="2800" b="1" baseline="0" dirty="0" smtClean="0">
                          <a:solidFill>
                            <a:srgbClr val="FF0000"/>
                          </a:solidFill>
                          <a:latin typeface="TH SarabunPSK" pitchFamily="34" charset="-34"/>
                          <a:cs typeface="TH SarabunPSK" pitchFamily="34" charset="-34"/>
                        </a:rPr>
                        <a:t>สำนักงานเขตพื้นที่การศึกษาประถมศึกษามหาสารคาม เขต 3 เลขที่ 354 หมู่ที่ 2 ถนนศรีโกสุม ตำบลหัวขวาง อำเภอโกสุมพิสัย จังหวัดมหาสารคาม รหัสไปรษณีย์ 44140</a:t>
                      </a:r>
                      <a:endParaRPr lang="th-TH" sz="2800" b="1" dirty="0">
                        <a:solidFill>
                          <a:srgbClr val="FF0000"/>
                        </a:solidFill>
                        <a:latin typeface="TH SarabunPSK" pitchFamily="34" charset="-34"/>
                        <a:cs typeface="TH SarabunPSK" pitchFamily="34" charset="-34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841678" y="566670"/>
            <a:ext cx="5344733" cy="707886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7030A0"/>
                </a:solidFill>
              </a:rPr>
              <a:t>สรุปจุดที่ต้องแก้ไขในคู่มือประชาชน (ต่อ)</a:t>
            </a:r>
            <a:endParaRPr lang="th-TH" sz="4000" b="1" dirty="0">
              <a:solidFill>
                <a:srgbClr val="7030A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78806" y="6203584"/>
            <a:ext cx="5742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u="sng" dirty="0" smtClean="0">
                <a:solidFill>
                  <a:srgbClr val="FF0000"/>
                </a:solidFill>
              </a:rPr>
              <a:t>หมายเหตุ  </a:t>
            </a:r>
            <a:r>
              <a:rPr lang="th-TH" b="1" dirty="0" smtClean="0">
                <a:solidFill>
                  <a:srgbClr val="7030A0"/>
                </a:solidFill>
              </a:rPr>
              <a:t>หัวข้ออื่นไม่ต้องแก้ไขใดๆ ให้เอาตามแบบฟอร์มเดิม</a:t>
            </a:r>
            <a:endParaRPr lang="th-TH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49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40A-6205-488E-A7AD-0A06730F2A67}" type="slidenum">
              <a:rPr lang="th-TH" smtClean="0"/>
              <a:t>22</a:t>
            </a:fld>
            <a:endParaRPr lang="th-TH"/>
          </a:p>
        </p:txBody>
      </p:sp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8" y="1171978"/>
            <a:ext cx="12050332" cy="5660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6394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40A-6205-488E-A7AD-0A06730F2A67}" type="slidenum">
              <a:rPr lang="th-TH" smtClean="0"/>
              <a:t>23</a:t>
            </a:fld>
            <a:endParaRPr lang="th-TH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4" y="0"/>
            <a:ext cx="122224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185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40A-6205-488E-A7AD-0A06730F2A67}" type="slidenum">
              <a:rPr lang="th-TH" smtClean="0"/>
              <a:t>24</a:t>
            </a:fld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4" y="90152"/>
            <a:ext cx="12011696" cy="4669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3787" y="3217677"/>
            <a:ext cx="27247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3C3CD"/>
                </a:solidFill>
              </a:rPr>
              <a:t>3. </a:t>
            </a:r>
            <a:r>
              <a:rPr lang="th-TH" b="1" dirty="0" smtClean="0">
                <a:solidFill>
                  <a:srgbClr val="03C3CD"/>
                </a:solidFill>
              </a:rPr>
              <a:t>ตรวจสอบว่าไม่มีปุ่มเพิ่มสีเขียว หากพบให้แจ้ง </a:t>
            </a:r>
            <a:r>
              <a:rPr lang="th-TH" b="1" dirty="0" err="1" smtClean="0">
                <a:solidFill>
                  <a:srgbClr val="03C3CD"/>
                </a:solidFill>
              </a:rPr>
              <a:t>สพฐ</a:t>
            </a:r>
            <a:r>
              <a:rPr lang="th-TH" b="1" dirty="0" smtClean="0">
                <a:solidFill>
                  <a:srgbClr val="03C3CD"/>
                </a:solidFill>
              </a:rPr>
              <a:t>.</a:t>
            </a:r>
            <a:endParaRPr lang="th-TH" b="1" dirty="0">
              <a:solidFill>
                <a:srgbClr val="03C3CD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14101" y="794291"/>
            <a:ext cx="42098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3C3CD"/>
                </a:solidFill>
              </a:rPr>
              <a:t>4</a:t>
            </a:r>
            <a:r>
              <a:rPr lang="en-US" b="1" dirty="0" smtClean="0">
                <a:solidFill>
                  <a:srgbClr val="03C3CD"/>
                </a:solidFill>
              </a:rPr>
              <a:t>. </a:t>
            </a:r>
            <a:r>
              <a:rPr lang="th-TH" b="1" dirty="0" smtClean="0">
                <a:solidFill>
                  <a:srgbClr val="03C3CD"/>
                </a:solidFill>
              </a:rPr>
              <a:t>พิมพ์ชื่อกระบวนงานที่ได้รับจากส่วนกลาง</a:t>
            </a:r>
            <a:endParaRPr lang="th-TH" b="1" dirty="0">
              <a:solidFill>
                <a:srgbClr val="03C3CD"/>
              </a:solidFill>
            </a:endParaRPr>
          </a:p>
        </p:txBody>
      </p:sp>
      <p:sp>
        <p:nvSpPr>
          <p:cNvPr id="4" name="ลูกศรลง 3"/>
          <p:cNvSpPr/>
          <p:nvPr/>
        </p:nvSpPr>
        <p:spPr>
          <a:xfrm>
            <a:off x="5913550" y="532681"/>
            <a:ext cx="296214" cy="5232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5" y="4669296"/>
            <a:ext cx="12011696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314100" y="2263570"/>
            <a:ext cx="42098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3C3CD"/>
                </a:solidFill>
              </a:rPr>
              <a:t>5</a:t>
            </a:r>
            <a:r>
              <a:rPr lang="en-US" b="1" dirty="0" smtClean="0">
                <a:solidFill>
                  <a:srgbClr val="03C3CD"/>
                </a:solidFill>
              </a:rPr>
              <a:t>. </a:t>
            </a:r>
            <a:r>
              <a:rPr lang="th-TH" b="1" dirty="0" smtClean="0">
                <a:solidFill>
                  <a:srgbClr val="03C3CD"/>
                </a:solidFill>
              </a:rPr>
              <a:t>เลือกหน่วยงานเป็น “กระทวงศึกษาธิการ” ช่องอื่นๆ ให้เป็น “</a:t>
            </a:r>
            <a:r>
              <a:rPr lang="en-US" b="1" dirty="0" smtClean="0">
                <a:solidFill>
                  <a:srgbClr val="03C3CD"/>
                </a:solidFill>
              </a:rPr>
              <a:t>--</a:t>
            </a:r>
            <a:r>
              <a:rPr lang="th-TH" b="1" dirty="0" smtClean="0">
                <a:solidFill>
                  <a:srgbClr val="03C3CD"/>
                </a:solidFill>
              </a:rPr>
              <a:t>เลือกทั้งหมด</a:t>
            </a:r>
            <a:r>
              <a:rPr lang="en-US" b="1" dirty="0" smtClean="0">
                <a:solidFill>
                  <a:srgbClr val="03C3CD"/>
                </a:solidFill>
              </a:rPr>
              <a:t>--</a:t>
            </a:r>
            <a:r>
              <a:rPr lang="th-TH" b="1" dirty="0" smtClean="0">
                <a:solidFill>
                  <a:srgbClr val="03C3CD"/>
                </a:solidFill>
              </a:rPr>
              <a:t>”</a:t>
            </a:r>
            <a:endParaRPr lang="th-TH" b="1" dirty="0">
              <a:solidFill>
                <a:srgbClr val="03C3CD"/>
              </a:solidFill>
            </a:endParaRPr>
          </a:p>
        </p:txBody>
      </p:sp>
      <p:sp>
        <p:nvSpPr>
          <p:cNvPr id="5" name="วงเล็บปีกกาขวา 4"/>
          <p:cNvSpPr/>
          <p:nvPr/>
        </p:nvSpPr>
        <p:spPr>
          <a:xfrm>
            <a:off x="5653825" y="1661375"/>
            <a:ext cx="532327" cy="2266681"/>
          </a:xfrm>
          <a:prstGeom prst="rightBrace">
            <a:avLst/>
          </a:prstGeom>
          <a:ln w="571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361914" y="5473005"/>
            <a:ext cx="71979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3C3CD"/>
                </a:solidFill>
              </a:rPr>
              <a:t>6. </a:t>
            </a:r>
            <a:r>
              <a:rPr lang="th-TH" b="1" dirty="0" smtClean="0">
                <a:solidFill>
                  <a:srgbClr val="03C3CD"/>
                </a:solidFill>
              </a:rPr>
              <a:t>ระบบจะแสดงชื่อกระบวนงานด้านล่าง หากไม่พบ กรุณาติดต่อที่หน่วยงานต้นสังกัดส่วนกลางของท่านทันที เนื่องจากหน่วยงานส่วนกลางไม่ได้เปิดให้หน่วยงานส่วนภูมิภาค เข้ามาสร้างคู่มือในกระบวนงานนี้</a:t>
            </a:r>
            <a:endParaRPr lang="th-TH" b="1" dirty="0">
              <a:solidFill>
                <a:srgbClr val="03C3CD"/>
              </a:solidFill>
            </a:endParaRPr>
          </a:p>
        </p:txBody>
      </p:sp>
      <p:sp>
        <p:nvSpPr>
          <p:cNvPr id="7" name="ลูกศรขวา 6"/>
          <p:cNvSpPr/>
          <p:nvPr/>
        </p:nvSpPr>
        <p:spPr>
          <a:xfrm>
            <a:off x="1223493" y="5174556"/>
            <a:ext cx="762654" cy="47145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TextBox 12"/>
          <p:cNvSpPr txBox="1"/>
          <p:nvPr/>
        </p:nvSpPr>
        <p:spPr>
          <a:xfrm>
            <a:off x="9749307" y="4497838"/>
            <a:ext cx="2295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3C3CD"/>
                </a:solidFill>
              </a:rPr>
              <a:t>7. </a:t>
            </a:r>
            <a:r>
              <a:rPr lang="th-TH" b="1" dirty="0" smtClean="0">
                <a:solidFill>
                  <a:srgbClr val="03C3CD"/>
                </a:solidFill>
              </a:rPr>
              <a:t>คลิกปุ่มรายละเอียด</a:t>
            </a:r>
            <a:endParaRPr lang="th-TH" b="1" dirty="0">
              <a:solidFill>
                <a:srgbClr val="03C3CD"/>
              </a:solidFill>
            </a:endParaRPr>
          </a:p>
        </p:txBody>
      </p:sp>
      <p:sp>
        <p:nvSpPr>
          <p:cNvPr id="10" name="ลูกศรลง 9"/>
          <p:cNvSpPr/>
          <p:nvPr/>
        </p:nvSpPr>
        <p:spPr>
          <a:xfrm>
            <a:off x="10897217" y="5021058"/>
            <a:ext cx="371797" cy="3673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883218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40A-6205-488E-A7AD-0A06730F2A67}" type="slidenum">
              <a:rPr lang="th-TH" smtClean="0"/>
              <a:t>25</a:t>
            </a:fld>
            <a:endParaRPr lang="th-TH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956"/>
            <a:ext cx="12192000" cy="6887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330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40A-6205-488E-A7AD-0A06730F2A67}" type="slidenum">
              <a:rPr lang="th-TH" smtClean="0"/>
              <a:t>26</a:t>
            </a:fld>
            <a:endParaRPr lang="th-TH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673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40A-6205-488E-A7AD-0A06730F2A67}" type="slidenum">
              <a:rPr lang="th-TH" smtClean="0"/>
              <a:t>27</a:t>
            </a:fld>
            <a:endParaRPr lang="th-TH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1" y="-1"/>
            <a:ext cx="12088969" cy="6874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9706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40A-6205-488E-A7AD-0A06730F2A67}" type="slidenum">
              <a:rPr lang="th-TH" smtClean="0"/>
              <a:t>28</a:t>
            </a:fld>
            <a:endParaRPr lang="th-T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3" y="1"/>
            <a:ext cx="11973059" cy="5628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62756" y="2782789"/>
            <a:ext cx="54906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3C3CD"/>
                </a:solidFill>
              </a:rPr>
              <a:t>20. </a:t>
            </a:r>
            <a:r>
              <a:rPr lang="th-TH" b="1" dirty="0" smtClean="0">
                <a:solidFill>
                  <a:srgbClr val="03C3CD"/>
                </a:solidFill>
              </a:rPr>
              <a:t>เสร็จแล้วคลิกปุ่ม “บันทึกข้อมูลคู่มือสำหรับประชาขน”</a:t>
            </a:r>
            <a:endParaRPr lang="th-TH" b="1" dirty="0">
              <a:solidFill>
                <a:srgbClr val="03C3CD"/>
              </a:solidFill>
            </a:endParaRPr>
          </a:p>
        </p:txBody>
      </p:sp>
      <p:sp>
        <p:nvSpPr>
          <p:cNvPr id="3" name="ลูกศรลง 2"/>
          <p:cNvSpPr/>
          <p:nvPr/>
        </p:nvSpPr>
        <p:spPr>
          <a:xfrm>
            <a:off x="9781504" y="3850617"/>
            <a:ext cx="560231" cy="61835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ลูกศรขวา 4"/>
          <p:cNvSpPr/>
          <p:nvPr/>
        </p:nvSpPr>
        <p:spPr>
          <a:xfrm>
            <a:off x="7186411" y="4514044"/>
            <a:ext cx="463640" cy="42500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TextBox 6"/>
          <p:cNvSpPr txBox="1"/>
          <p:nvPr/>
        </p:nvSpPr>
        <p:spPr>
          <a:xfrm>
            <a:off x="787843" y="5151015"/>
            <a:ext cx="85683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3C3CD"/>
                </a:solidFill>
              </a:rPr>
              <a:t>21. </a:t>
            </a:r>
            <a:r>
              <a:rPr lang="th-TH" b="1" dirty="0" smtClean="0">
                <a:solidFill>
                  <a:srgbClr val="03C3CD"/>
                </a:solidFill>
              </a:rPr>
              <a:t>หากตรวจสอบเรียบร้อยแล้วว่าข้อมูลถูกต้องทั้งหมดเสร็จแล้วคลิกปุ่ม “ขออนุมัติ</a:t>
            </a:r>
            <a:r>
              <a:rPr lang="th-TH" b="1" dirty="0">
                <a:solidFill>
                  <a:srgbClr val="03C3CD"/>
                </a:solidFill>
              </a:rPr>
              <a:t>เ</a:t>
            </a:r>
            <a:r>
              <a:rPr lang="th-TH" b="1" dirty="0" smtClean="0">
                <a:solidFill>
                  <a:srgbClr val="03C3CD"/>
                </a:solidFill>
              </a:rPr>
              <a:t>ผยแพร่”</a:t>
            </a:r>
          </a:p>
          <a:p>
            <a:endParaRPr lang="th-TH" b="1" dirty="0">
              <a:solidFill>
                <a:srgbClr val="03C3C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03012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40A-6205-488E-A7AD-0A06730F2A67}" type="slidenum">
              <a:rPr lang="th-TH" smtClean="0"/>
              <a:t>29</a:t>
            </a:fld>
            <a:endParaRPr lang="th-TH"/>
          </a:p>
        </p:txBody>
      </p:sp>
      <p:sp>
        <p:nvSpPr>
          <p:cNvPr id="3" name="TextBox 2"/>
          <p:cNvSpPr txBox="1"/>
          <p:nvPr/>
        </p:nvSpPr>
        <p:spPr>
          <a:xfrm>
            <a:off x="1841678" y="566670"/>
            <a:ext cx="4893973" cy="707886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4000" b="1" dirty="0" smtClean="0">
                <a:solidFill>
                  <a:srgbClr val="7030A0"/>
                </a:solidFill>
              </a:rPr>
              <a:t>การลบคู่มือ</a:t>
            </a:r>
            <a:endParaRPr lang="th-TH" sz="4000" b="1" dirty="0">
              <a:solidFill>
                <a:srgbClr val="7030A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304" y="1377587"/>
            <a:ext cx="11900079" cy="421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77876" y="3486743"/>
            <a:ext cx="24577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3C3CD"/>
                </a:solidFill>
              </a:rPr>
              <a:t>1. </a:t>
            </a:r>
            <a:r>
              <a:rPr lang="th-TH" b="1" dirty="0" smtClean="0">
                <a:solidFill>
                  <a:srgbClr val="03C3CD"/>
                </a:solidFill>
              </a:rPr>
              <a:t>คู่มือสำหรับประชาชน</a:t>
            </a:r>
            <a:endParaRPr lang="th-TH" b="1" dirty="0">
              <a:solidFill>
                <a:srgbClr val="03C3CD"/>
              </a:solidFill>
            </a:endParaRPr>
          </a:p>
        </p:txBody>
      </p:sp>
      <p:sp>
        <p:nvSpPr>
          <p:cNvPr id="4" name="ลูกศรซ้าย 3"/>
          <p:cNvSpPr/>
          <p:nvPr/>
        </p:nvSpPr>
        <p:spPr>
          <a:xfrm>
            <a:off x="2077876" y="2884868"/>
            <a:ext cx="536535" cy="347729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TextBox 8"/>
          <p:cNvSpPr txBox="1"/>
          <p:nvPr/>
        </p:nvSpPr>
        <p:spPr>
          <a:xfrm>
            <a:off x="7188643" y="4164850"/>
            <a:ext cx="14638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3C3CD"/>
                </a:solidFill>
              </a:rPr>
              <a:t>2. </a:t>
            </a:r>
            <a:r>
              <a:rPr lang="th-TH" b="1" dirty="0" smtClean="0">
                <a:solidFill>
                  <a:srgbClr val="03C3CD"/>
                </a:solidFill>
              </a:rPr>
              <a:t>กดค้นหา </a:t>
            </a:r>
            <a:endParaRPr lang="th-TH" b="1" dirty="0">
              <a:solidFill>
                <a:srgbClr val="03C3CD"/>
              </a:solidFill>
            </a:endParaRPr>
          </a:p>
        </p:txBody>
      </p:sp>
      <p:sp>
        <p:nvSpPr>
          <p:cNvPr id="5" name="ลูกศรขึ้น 4"/>
          <p:cNvSpPr/>
          <p:nvPr/>
        </p:nvSpPr>
        <p:spPr>
          <a:xfrm>
            <a:off x="6877318" y="4164850"/>
            <a:ext cx="311325" cy="42002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TextBox 10"/>
          <p:cNvSpPr txBox="1"/>
          <p:nvPr/>
        </p:nvSpPr>
        <p:spPr>
          <a:xfrm>
            <a:off x="9195602" y="3707730"/>
            <a:ext cx="2757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3C3CD"/>
                </a:solidFill>
              </a:rPr>
              <a:t>3</a:t>
            </a:r>
            <a:r>
              <a:rPr lang="en-US" b="1" dirty="0" smtClean="0">
                <a:solidFill>
                  <a:srgbClr val="03C3CD"/>
                </a:solidFill>
              </a:rPr>
              <a:t>. </a:t>
            </a:r>
            <a:r>
              <a:rPr lang="th-TH" b="1" dirty="0" smtClean="0">
                <a:solidFill>
                  <a:srgbClr val="03C3CD"/>
                </a:solidFill>
              </a:rPr>
              <a:t>ระบบจะแสดงคู่มือที่อยู่ระหว่างหรอกข้อมูล</a:t>
            </a:r>
            <a:endParaRPr lang="th-TH" b="1" dirty="0">
              <a:solidFill>
                <a:srgbClr val="03C3CD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05811" y="5616380"/>
            <a:ext cx="17374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3C3CD"/>
                </a:solidFill>
              </a:rPr>
              <a:t>4. </a:t>
            </a:r>
            <a:r>
              <a:rPr lang="th-TH" b="1" dirty="0" smtClean="0">
                <a:solidFill>
                  <a:srgbClr val="03C3CD"/>
                </a:solidFill>
              </a:rPr>
              <a:t>คลิกปุ่ม ลบ</a:t>
            </a:r>
            <a:endParaRPr lang="th-TH" b="1" dirty="0">
              <a:solidFill>
                <a:srgbClr val="03C3CD"/>
              </a:solidFill>
            </a:endParaRPr>
          </a:p>
        </p:txBody>
      </p:sp>
      <p:sp>
        <p:nvSpPr>
          <p:cNvPr id="6" name="ลูกศรขึ้น 5"/>
          <p:cNvSpPr/>
          <p:nvPr/>
        </p:nvSpPr>
        <p:spPr>
          <a:xfrm>
            <a:off x="11529394" y="5557396"/>
            <a:ext cx="165652" cy="5232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349887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52696" y="645554"/>
            <a:ext cx="5484275" cy="780147"/>
          </a:xfrm>
        </p:spPr>
        <p:txBody>
          <a:bodyPr>
            <a:noAutofit/>
          </a:bodyPr>
          <a:lstStyle/>
          <a:p>
            <a:r>
              <a:rPr lang="th-TH" sz="5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ขอบเขตของการใช้บังคับ</a:t>
            </a:r>
            <a:br>
              <a:rPr lang="th-TH" sz="5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endParaRPr lang="th-TH" sz="5000" dirty="0">
              <a:solidFill>
                <a:srgbClr val="7030A0"/>
              </a:solidFill>
            </a:endParaRPr>
          </a:p>
        </p:txBody>
      </p:sp>
      <p:sp>
        <p:nvSpPr>
          <p:cNvPr id="4" name="Content Placeholder 2"/>
          <p:cNvSpPr txBox="1">
            <a:spLocks noGrp="1"/>
          </p:cNvSpPr>
          <p:nvPr>
            <p:ph idx="1"/>
          </p:nvPr>
        </p:nvSpPr>
        <p:spPr>
          <a:xfrm>
            <a:off x="1687285" y="1676399"/>
            <a:ext cx="10091058" cy="4245429"/>
          </a:xfrm>
          <a:prstGeom prst="rect">
            <a:avLst/>
          </a:prstGeom>
        </p:spPr>
        <p:txBody>
          <a:bodyPr>
            <a:noAutofit/>
          </a:bodyPr>
          <a:lstStyle>
            <a:lvl1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83464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83464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83464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83464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h-TH" sz="4200" b="1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1. </a:t>
            </a:r>
            <a:r>
              <a:rPr lang="th-TH" sz="4200" b="1" dirty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r>
              <a:rPr lang="th-TH" sz="4200" b="1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ประกาศในราชกิจจา</a:t>
            </a:r>
            <a:r>
              <a:rPr lang="th-TH" sz="4200" b="1" dirty="0" err="1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นุเบกษา</a:t>
            </a:r>
            <a:r>
              <a:rPr lang="th-TH" sz="4200" b="1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เล่มที่ 132 ตอนที่ 4 ก                    </a:t>
            </a:r>
          </a:p>
          <a:p>
            <a:pPr marL="0" indent="0">
              <a:buNone/>
            </a:pPr>
            <a:r>
              <a:rPr lang="th-TH" sz="4200" b="1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เมื่อวันที่  22  มกราคม  2558</a:t>
            </a:r>
          </a:p>
          <a:p>
            <a:pPr marL="0" indent="0">
              <a:buNone/>
            </a:pPr>
            <a:r>
              <a:rPr lang="th-TH" sz="4200" b="1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2.   ใช้บังคับเมื่อพ้นกำหนด</a:t>
            </a:r>
            <a:r>
              <a:rPr lang="th-TH" sz="4200" b="1" u="sng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หนึ่งร้อยแปดสิบวัน </a:t>
            </a:r>
            <a:r>
              <a:rPr lang="th-TH" sz="4200" b="1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นับแต่วันประกาศ</a:t>
            </a:r>
          </a:p>
          <a:p>
            <a:pPr marL="742950" indent="-742950">
              <a:buAutoNum type="arabicPeriod" startAt="3"/>
            </a:pPr>
            <a:r>
              <a:rPr lang="th-TH" sz="4200" b="1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มีผลบังคับใช้ตั้งแต่วันที่ 21 กรกฎาคม 2558 เว้นแต่          </a:t>
            </a:r>
            <a:r>
              <a:rPr lang="th-TH" sz="4200" b="1" u="sng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มาตรา 17 </a:t>
            </a:r>
            <a:r>
              <a:rPr lang="th-TH" sz="4200" b="1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มีผลบังคับใช้ทันที</a:t>
            </a:r>
            <a:endParaRPr lang="th-TH" sz="4200" b="1" dirty="0">
              <a:solidFill>
                <a:srgbClr val="C0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944" y="121228"/>
            <a:ext cx="1442820" cy="18288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40A-6205-488E-A7AD-0A06730F2A67}" type="slidenum">
              <a:rPr lang="th-TH" smtClean="0"/>
              <a:t>3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6509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40A-6205-488E-A7AD-0A06730F2A67}" type="slidenum">
              <a:rPr lang="th-TH" smtClean="0"/>
              <a:t>30</a:t>
            </a:fld>
            <a:endParaRPr lang="th-TH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213" y="1261995"/>
            <a:ext cx="10753725" cy="363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50881" y="580991"/>
            <a:ext cx="32325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3C3CD"/>
                </a:solidFill>
              </a:rPr>
              <a:t>5. </a:t>
            </a:r>
            <a:r>
              <a:rPr lang="th-TH" b="1" dirty="0" smtClean="0">
                <a:solidFill>
                  <a:srgbClr val="03C3CD"/>
                </a:solidFill>
              </a:rPr>
              <a:t>ให้ระบุเหตุผลการลบทุกครั้ง</a:t>
            </a:r>
            <a:endParaRPr lang="th-TH" b="1" dirty="0">
              <a:solidFill>
                <a:srgbClr val="03C3CD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048265" y="5095297"/>
            <a:ext cx="1470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3C3CD"/>
                </a:solidFill>
              </a:rPr>
              <a:t>6</a:t>
            </a:r>
            <a:r>
              <a:rPr lang="en-US" b="1" dirty="0" smtClean="0">
                <a:solidFill>
                  <a:srgbClr val="03C3CD"/>
                </a:solidFill>
              </a:rPr>
              <a:t>. </a:t>
            </a:r>
            <a:r>
              <a:rPr lang="th-TH" b="1" dirty="0" smtClean="0">
                <a:solidFill>
                  <a:srgbClr val="03C3CD"/>
                </a:solidFill>
              </a:rPr>
              <a:t>กดยืนยัน</a:t>
            </a:r>
            <a:endParaRPr lang="th-TH" b="1" dirty="0">
              <a:solidFill>
                <a:srgbClr val="03C3CD"/>
              </a:solidFill>
            </a:endParaRPr>
          </a:p>
        </p:txBody>
      </p:sp>
      <p:sp>
        <p:nvSpPr>
          <p:cNvPr id="6" name="ลูกศรขึ้น 5"/>
          <p:cNvSpPr/>
          <p:nvPr/>
        </p:nvSpPr>
        <p:spPr>
          <a:xfrm>
            <a:off x="8899301" y="4260538"/>
            <a:ext cx="283335" cy="76799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34821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40A-6205-488E-A7AD-0A06730F2A67}" type="slidenum">
              <a:rPr lang="th-TH" smtClean="0"/>
              <a:t>31</a:t>
            </a:fld>
            <a:endParaRPr lang="th-TH"/>
          </a:p>
        </p:txBody>
      </p:sp>
      <p:sp>
        <p:nvSpPr>
          <p:cNvPr id="3" name="สี่เหลี่ยมผืนผ้า 2"/>
          <p:cNvSpPr/>
          <p:nvPr/>
        </p:nvSpPr>
        <p:spPr>
          <a:xfrm>
            <a:off x="1648497" y="569355"/>
            <a:ext cx="10251582" cy="1077218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th-TH" sz="3200" b="1" dirty="0">
                <a:solidFill>
                  <a:srgbClr val="7030A0"/>
                </a:solidFill>
              </a:rPr>
              <a:t>การตรวจและอนุมัติคู่มือสำหรับประชาชนในระบบ</a:t>
            </a:r>
            <a:r>
              <a:rPr lang="th-TH" sz="3200" b="1" dirty="0" smtClean="0">
                <a:solidFill>
                  <a:srgbClr val="7030A0"/>
                </a:solidFill>
              </a:rPr>
              <a:t>สารสนเทศของ</a:t>
            </a:r>
            <a:r>
              <a:rPr lang="th-TH" sz="3200" b="1" dirty="0">
                <a:solidFill>
                  <a:srgbClr val="7030A0"/>
                </a:solidFill>
              </a:rPr>
              <a:t>ผู้อนุญาตตามกฎหมาย(</a:t>
            </a:r>
            <a:r>
              <a:rPr lang="en-US" sz="3200" b="1" dirty="0">
                <a:solidFill>
                  <a:srgbClr val="7030A0"/>
                </a:solidFill>
              </a:rPr>
              <a:t>Reviewer)</a:t>
            </a:r>
            <a:endParaRPr lang="th-TH" sz="3200" b="1" dirty="0">
              <a:solidFill>
                <a:srgbClr val="7030A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4" y="1803043"/>
            <a:ext cx="12024575" cy="5054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40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40A-6205-488E-A7AD-0A06730F2A67}" type="slidenum">
              <a:rPr lang="th-TH" smtClean="0"/>
              <a:t>32</a:t>
            </a:fld>
            <a:endParaRPr lang="th-TH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5" y="579549"/>
            <a:ext cx="12192001" cy="575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7700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40A-6205-488E-A7AD-0A06730F2A67}" type="slidenum">
              <a:rPr lang="th-TH" smtClean="0"/>
              <a:t>33</a:t>
            </a:fld>
            <a:endParaRPr lang="th-TH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" y="148297"/>
            <a:ext cx="12131900" cy="664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7275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40A-6205-488E-A7AD-0A06730F2A67}" type="slidenum">
              <a:rPr lang="th-TH" smtClean="0"/>
              <a:t>34</a:t>
            </a:fld>
            <a:endParaRPr lang="th-TH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421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10050"/>
            <a:ext cx="1219200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92447" y="437882"/>
            <a:ext cx="8216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200" b="1" dirty="0" smtClean="0">
                <a:solidFill>
                  <a:srgbClr val="FF0000"/>
                </a:solidFill>
              </a:rPr>
              <a:t>ใช้ในการรายงานกรณีครบกำหนดแล้วยังพิจารณาไม่แล้วเสร็จ ให้แจ้งผู้ยื่นคำขอทราบทุก </a:t>
            </a:r>
            <a:r>
              <a:rPr lang="en-US" sz="3200" b="1" dirty="0" smtClean="0">
                <a:solidFill>
                  <a:srgbClr val="FF0000"/>
                </a:solidFill>
              </a:rPr>
              <a:t>7 </a:t>
            </a:r>
            <a:r>
              <a:rPr lang="th-TH" sz="3200" b="1" dirty="0" smtClean="0">
                <a:solidFill>
                  <a:srgbClr val="FF0000"/>
                </a:solidFill>
              </a:rPr>
              <a:t>วัน จนกว่าจะพิจารณาเสร็จ พร้อมส่งสำเนาให้ </a:t>
            </a:r>
            <a:r>
              <a:rPr lang="th-TH" sz="3200" b="1" dirty="0" err="1" smtClean="0">
                <a:solidFill>
                  <a:srgbClr val="FF0000"/>
                </a:solidFill>
              </a:rPr>
              <a:t>กพร</a:t>
            </a:r>
            <a:r>
              <a:rPr lang="th-TH" sz="3200" b="1" dirty="0" smtClean="0">
                <a:solidFill>
                  <a:srgbClr val="FF0000"/>
                </a:solidFill>
              </a:rPr>
              <a:t>. (มาตรา </a:t>
            </a:r>
            <a:r>
              <a:rPr lang="en-US" sz="3200" b="1" dirty="0" smtClean="0">
                <a:solidFill>
                  <a:srgbClr val="FF0000"/>
                </a:solidFill>
              </a:rPr>
              <a:t>10)</a:t>
            </a:r>
            <a:endParaRPr lang="th-TH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71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40A-6205-488E-A7AD-0A06730F2A67}" type="slidenum">
              <a:rPr lang="th-TH" smtClean="0"/>
              <a:t>35</a:t>
            </a:fld>
            <a:endParaRPr lang="th-TH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54" y="682581"/>
            <a:ext cx="12067504" cy="6143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6062" y="159361"/>
            <a:ext cx="29674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</a:rPr>
              <a:t>กรณีมีคำขอที่ล่าช้า ตาม ม.</a:t>
            </a:r>
            <a:r>
              <a:rPr lang="en-US" b="1" dirty="0" smtClean="0">
                <a:solidFill>
                  <a:srgbClr val="FF0000"/>
                </a:solidFill>
              </a:rPr>
              <a:t>10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6514563" y="5443471"/>
            <a:ext cx="2279560" cy="618186"/>
          </a:xfrm>
          <a:prstGeom prst="rect">
            <a:avLst/>
          </a:prstGeom>
          <a:solidFill>
            <a:srgbClr val="FF0000">
              <a:alpha val="0"/>
            </a:srgb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สี่เหลี่ยมผืนผ้า 7"/>
          <p:cNvSpPr/>
          <p:nvPr/>
        </p:nvSpPr>
        <p:spPr>
          <a:xfrm>
            <a:off x="9912440" y="4833872"/>
            <a:ext cx="2279560" cy="618186"/>
          </a:xfrm>
          <a:prstGeom prst="rect">
            <a:avLst/>
          </a:prstGeom>
          <a:solidFill>
            <a:srgbClr val="FF0000">
              <a:alpha val="0"/>
            </a:srgbClr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799527" y="311778"/>
            <a:ext cx="66884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th-TH" b="1" dirty="0" smtClean="0">
                <a:solidFill>
                  <a:srgbClr val="7030A0"/>
                </a:solidFill>
              </a:rPr>
              <a:t>ให้ทำหนังสือแจ้ง</a:t>
            </a:r>
            <a:r>
              <a:rPr lang="th-TH" b="1" dirty="0">
                <a:solidFill>
                  <a:srgbClr val="7030A0"/>
                </a:solidFill>
              </a:rPr>
              <a:t>ผู้ยื่นคำขอทราบทุก 7 วัน จนกว่าจะพิจารณาเสร็จ </a:t>
            </a:r>
            <a:endParaRPr lang="th-TH" b="1" dirty="0" smtClean="0">
              <a:solidFill>
                <a:srgbClr val="7030A0"/>
              </a:solidFill>
            </a:endParaRPr>
          </a:p>
          <a:p>
            <a:pPr marL="514350" indent="-514350">
              <a:buAutoNum type="arabicPeriod"/>
            </a:pPr>
            <a:r>
              <a:rPr lang="th-TH" b="1" dirty="0" smtClean="0">
                <a:solidFill>
                  <a:srgbClr val="7030A0"/>
                </a:solidFill>
              </a:rPr>
              <a:t>ส่ง</a:t>
            </a:r>
            <a:r>
              <a:rPr lang="th-TH" b="1" dirty="0">
                <a:solidFill>
                  <a:srgbClr val="7030A0"/>
                </a:solidFill>
              </a:rPr>
              <a:t>สำเนาให้ </a:t>
            </a:r>
            <a:r>
              <a:rPr lang="th-TH" b="1" dirty="0" err="1" smtClean="0">
                <a:solidFill>
                  <a:srgbClr val="7030A0"/>
                </a:solidFill>
              </a:rPr>
              <a:t>กพร</a:t>
            </a:r>
            <a:r>
              <a:rPr lang="th-TH" b="1" dirty="0" smtClean="0">
                <a:solidFill>
                  <a:srgbClr val="7030A0"/>
                </a:solidFill>
              </a:rPr>
              <a:t>. ทุกครั้ง โดยสร้างหนังสือผ่านระบบสารสนเทศ</a:t>
            </a:r>
            <a:endParaRPr lang="th-TH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22772" y="4992970"/>
            <a:ext cx="14558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1. </a:t>
            </a:r>
            <a:r>
              <a:rPr lang="th-TH" b="1" dirty="0" smtClean="0">
                <a:solidFill>
                  <a:srgbClr val="FF0000"/>
                </a:solidFill>
              </a:rPr>
              <a:t>ตรวจสอบ</a:t>
            </a:r>
            <a:endParaRPr lang="th-TH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283264" y="5537655"/>
            <a:ext cx="29001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2. </a:t>
            </a:r>
            <a:r>
              <a:rPr lang="th-TH" b="1" dirty="0" smtClean="0">
                <a:solidFill>
                  <a:srgbClr val="FF0000"/>
                </a:solidFill>
              </a:rPr>
              <a:t>สร้างหนังสือกรณีแจ้งล้าช้า</a:t>
            </a:r>
            <a:endParaRPr lang="th-T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8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40A-6205-488E-A7AD-0A06730F2A67}" type="slidenum">
              <a:rPr lang="th-TH" smtClean="0"/>
              <a:t>36</a:t>
            </a:fld>
            <a:endParaRPr lang="th-TH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1589809" y="689919"/>
            <a:ext cx="10339432" cy="1370701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4400" b="1" dirty="0" smtClean="0">
                <a:solidFill>
                  <a:srgbClr val="7030A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ให้ดำเนินการเผยแพร่คู่มือสำหรับประชาชน ที่ </a:t>
            </a:r>
            <a:r>
              <a:rPr lang="th-TH" sz="4400" b="1" dirty="0" err="1" smtClean="0">
                <a:solidFill>
                  <a:srgbClr val="7030A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กพร</a:t>
            </a:r>
            <a:r>
              <a:rPr lang="th-TH" sz="4400" b="1" dirty="0" smtClean="0">
                <a:solidFill>
                  <a:srgbClr val="7030A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 อนุมัติเผยแพร่ บนเว็บโรงเรียน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93948" y="2446986"/>
            <a:ext cx="941445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000" b="1" dirty="0" smtClean="0">
                <a:solidFill>
                  <a:srgbClr val="7030A0"/>
                </a:solidFill>
              </a:rPr>
              <a:t>แบ่งเป็น  </a:t>
            </a:r>
            <a:r>
              <a:rPr lang="en-US" sz="4000" b="1" dirty="0" smtClean="0">
                <a:solidFill>
                  <a:srgbClr val="7030A0"/>
                </a:solidFill>
              </a:rPr>
              <a:t>2 </a:t>
            </a:r>
            <a:r>
              <a:rPr lang="th-TH" sz="4000" b="1" dirty="0" smtClean="0">
                <a:solidFill>
                  <a:srgbClr val="7030A0"/>
                </a:solidFill>
              </a:rPr>
              <a:t>กรณี</a:t>
            </a:r>
          </a:p>
          <a:p>
            <a:pPr marL="514350" indent="-514350">
              <a:buAutoNum type="arabicPeriod"/>
            </a:pPr>
            <a:r>
              <a:rPr lang="th-TH" sz="4000" b="1" dirty="0" smtClean="0"/>
              <a:t>กรณีที่โรงเรียนมีเว็บไซต์ของตนเอง ›ให้ดำเนินการประชาสัมพันธ์ </a:t>
            </a:r>
          </a:p>
          <a:p>
            <a:pPr marL="514350" indent="-514350">
              <a:buAutoNum type="arabicPeriod"/>
            </a:pPr>
            <a:r>
              <a:rPr lang="th-TH" sz="4000" b="1" dirty="0" smtClean="0"/>
              <a:t>กรณีที่โรงเรียนไม่มีเว็บไซต์ › ให้ใช้เว็บไซต์จากระบบ </a:t>
            </a:r>
            <a:r>
              <a:rPr lang="en-US" sz="4000" b="1" dirty="0" smtClean="0"/>
              <a:t>EMIS</a:t>
            </a:r>
            <a:endParaRPr lang="th-TH" sz="4000" b="1" dirty="0"/>
          </a:p>
        </p:txBody>
      </p:sp>
    </p:spTree>
    <p:extLst>
      <p:ext uri="{BB962C8B-B14F-4D97-AF65-F5344CB8AC3E}">
        <p14:creationId xmlns:p14="http://schemas.microsoft.com/office/powerpoint/2010/main" val="346161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40A-6205-488E-A7AD-0A06730F2A67}" type="slidenum">
              <a:rPr lang="th-TH" smtClean="0"/>
              <a:t>37</a:t>
            </a:fld>
            <a:endParaRPr lang="th-TH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646" y="3202366"/>
            <a:ext cx="9337181" cy="3217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สี่เหลี่ยมผืนผ้า 3"/>
          <p:cNvSpPr/>
          <p:nvPr/>
        </p:nvSpPr>
        <p:spPr>
          <a:xfrm>
            <a:off x="1609860" y="660857"/>
            <a:ext cx="81737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600" b="1" dirty="0"/>
              <a:t>กรณีที่โรงเรียนไม่มีเว็บไซต์ › ให้ใช้เว็บไซต์จากระบบ </a:t>
            </a:r>
            <a:r>
              <a:rPr lang="en-US" sz="3600" b="1" dirty="0" smtClean="0"/>
              <a:t>EMIS</a:t>
            </a:r>
          </a:p>
        </p:txBody>
      </p:sp>
      <p:sp>
        <p:nvSpPr>
          <p:cNvPr id="5" name="สี่เหลี่ยมผืนผ้า 4"/>
          <p:cNvSpPr/>
          <p:nvPr/>
        </p:nvSpPr>
        <p:spPr>
          <a:xfrm>
            <a:off x="425003" y="1638302"/>
            <a:ext cx="114750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เข้าระบบได้ </a:t>
            </a:r>
            <a:r>
              <a:rPr lang="en-US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th-TH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ช่องทาง</a:t>
            </a:r>
          </a:p>
          <a:p>
            <a:r>
              <a:rPr lang="en-US" dirty="0" smtClean="0"/>
              <a:t>1. </a:t>
            </a:r>
            <a:r>
              <a:rPr lang="th-TH" dirty="0" smtClean="0"/>
              <a:t>ผ่านเว็บไซต์ </a:t>
            </a:r>
            <a:r>
              <a:rPr lang="th-TH" dirty="0" err="1" smtClean="0"/>
              <a:t>สพป</a:t>
            </a:r>
            <a:r>
              <a:rPr lang="th-TH" dirty="0" smtClean="0"/>
              <a:t>.มหาสารคาม เขต </a:t>
            </a:r>
            <a:r>
              <a:rPr lang="en-US" dirty="0" smtClean="0"/>
              <a:t>3 › </a:t>
            </a:r>
            <a:r>
              <a:rPr lang="en-US" dirty="0" smtClean="0">
                <a:solidFill>
                  <a:srgbClr val="FF0000"/>
                </a:solidFill>
              </a:rPr>
              <a:t>www.mkarea3.go.th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2. </a:t>
            </a:r>
            <a:r>
              <a:rPr lang="th-TH" dirty="0" smtClean="0"/>
              <a:t>ผ่านเว็บระบบสารสนเทศเพื่อการบริหาร(</a:t>
            </a:r>
            <a:r>
              <a:rPr lang="en-US" dirty="0" smtClean="0"/>
              <a:t>EMIS) ›</a:t>
            </a:r>
            <a:r>
              <a:rPr lang="en-US" dirty="0" smtClean="0">
                <a:solidFill>
                  <a:srgbClr val="FF0000"/>
                </a:solidFill>
              </a:rPr>
              <a:t>http://data.bopp-obec.info/</a:t>
            </a:r>
            <a:r>
              <a:rPr lang="en-US" dirty="0" err="1" smtClean="0">
                <a:solidFill>
                  <a:srgbClr val="FF0000"/>
                </a:solidFill>
              </a:rPr>
              <a:t>emis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26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40A-6205-488E-A7AD-0A06730F2A67}" type="slidenum">
              <a:rPr lang="th-TH" smtClean="0"/>
              <a:t>38</a:t>
            </a:fld>
            <a:endParaRPr lang="th-TH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6" y="144801"/>
            <a:ext cx="11771290" cy="6615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ลูกศรขวา 2"/>
          <p:cNvSpPr/>
          <p:nvPr/>
        </p:nvSpPr>
        <p:spPr>
          <a:xfrm>
            <a:off x="8487178" y="5106473"/>
            <a:ext cx="785612" cy="425003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6353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40A-6205-488E-A7AD-0A06730F2A67}" type="slidenum">
              <a:rPr lang="th-TH" smtClean="0"/>
              <a:t>39</a:t>
            </a:fld>
            <a:endParaRPr lang="th-TH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415" y="450760"/>
            <a:ext cx="9975935" cy="3333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สี่เหลี่ยมผืนผ้า 4"/>
          <p:cNvSpPr/>
          <p:nvPr/>
        </p:nvSpPr>
        <p:spPr>
          <a:xfrm>
            <a:off x="1413415" y="4034343"/>
            <a:ext cx="89765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h-TH" sz="3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ข้อควรจำ </a:t>
            </a:r>
          </a:p>
          <a:p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</a:rPr>
              <a:t>    </a:t>
            </a:r>
            <a:r>
              <a:rPr lang="th-TH" sz="3600" b="1" dirty="0" smtClean="0"/>
              <a:t>ก่อนเข้าสู่ระบบให้บันทึกไฟล์คู่มือประชาชน เป็นไฟล์ </a:t>
            </a:r>
            <a:r>
              <a:rPr lang="en-US" sz="3600" b="1" dirty="0" smtClean="0">
                <a:solidFill>
                  <a:srgbClr val="FF0000"/>
                </a:solidFill>
              </a:rPr>
              <a:t>.</a:t>
            </a:r>
            <a:r>
              <a:rPr lang="en-US" sz="3600" b="1" dirty="0" err="1" smtClean="0">
                <a:solidFill>
                  <a:srgbClr val="FF0000"/>
                </a:solidFill>
              </a:rPr>
              <a:t>pdf</a:t>
            </a:r>
            <a:r>
              <a:rPr lang="en-US" sz="3600" b="1" dirty="0" smtClean="0">
                <a:solidFill>
                  <a:srgbClr val="FF0000"/>
                </a:solidFill>
              </a:rPr>
              <a:t>  </a:t>
            </a:r>
            <a:r>
              <a:rPr lang="th-TH" sz="3600" b="1" dirty="0" smtClean="0"/>
              <a:t>เท่านั้น</a:t>
            </a:r>
            <a:endParaRPr lang="en-US" sz="3600" b="1" dirty="0" smtClean="0"/>
          </a:p>
        </p:txBody>
      </p:sp>
    </p:spTree>
    <p:extLst>
      <p:ext uri="{BB962C8B-B14F-4D97-AF65-F5344CB8AC3E}">
        <p14:creationId xmlns:p14="http://schemas.microsoft.com/office/powerpoint/2010/main" val="178773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7206" y="395183"/>
            <a:ext cx="8911687" cy="1280890"/>
          </a:xfrm>
        </p:spPr>
        <p:txBody>
          <a:bodyPr>
            <a:normAutofit/>
          </a:bodyPr>
          <a:lstStyle/>
          <a:p>
            <a:r>
              <a:rPr lang="th-TH" sz="5000" b="1" dirty="0" smtClean="0">
                <a:solidFill>
                  <a:srgbClr val="C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ความสำคัญ พ.ร.บ. การอำนวยความสะดวกฯ</a:t>
            </a:r>
            <a:endParaRPr lang="th-TH" sz="5000" dirty="0">
              <a:solidFill>
                <a:srgbClr val="C00000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65320" y="1293301"/>
            <a:ext cx="10127966" cy="49887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th-TH" sz="3500" b="1" dirty="0" smtClean="0">
                <a:solidFill>
                  <a:schemeClr val="tx1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             </a:t>
            </a:r>
            <a:r>
              <a:rPr lang="th-TH" sz="3500" b="1" dirty="0" smtClean="0">
                <a:solidFill>
                  <a:srgbClr val="7030A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จาก</a:t>
            </a:r>
            <a:r>
              <a:rPr lang="th-TH" sz="3500" b="1" dirty="0">
                <a:solidFill>
                  <a:srgbClr val="7030A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ปัญหาและสถานการณ์ปัจจุบันที่เกิดความยุ่งยากใน</a:t>
            </a:r>
            <a:r>
              <a:rPr lang="th-TH" sz="3500" b="1" dirty="0" smtClean="0">
                <a:solidFill>
                  <a:srgbClr val="7030A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การที่              ประชาชน</a:t>
            </a:r>
            <a:r>
              <a:rPr lang="th-TH" sz="3500" b="1" dirty="0">
                <a:solidFill>
                  <a:srgbClr val="7030A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ผู้รับบริการไม่สะดวกในการขออนุญาตจากทาง</a:t>
            </a:r>
            <a:r>
              <a:rPr lang="th-TH" sz="3500" b="1" dirty="0" smtClean="0">
                <a:solidFill>
                  <a:srgbClr val="7030A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ราชการที่</a:t>
            </a:r>
            <a:r>
              <a:rPr lang="th-TH" sz="3500" b="1" dirty="0">
                <a:solidFill>
                  <a:srgbClr val="7030A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เป็น</a:t>
            </a:r>
            <a:r>
              <a:rPr lang="th-TH" sz="3500" b="1" dirty="0" smtClean="0">
                <a:solidFill>
                  <a:srgbClr val="7030A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ปัญหา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3500" b="1" dirty="0">
                <a:solidFill>
                  <a:srgbClr val="7030A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มีกฎหมายว่าด้วยการขออนุญาตเป็นจำนวนมาก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3500" b="1" dirty="0">
                <a:solidFill>
                  <a:srgbClr val="7030A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ประชาชนต้องติดต่อส่วนราชการหลายแห่งเพื่อดำเนินการขออนุญาต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3500" b="1" dirty="0">
                <a:solidFill>
                  <a:srgbClr val="7030A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กฎหมายว่าด้วยการอนุญาตส่วนใหญ่ไม่กำหนดความชัดเจนทั้งระยะเวลา  ดำเนินการ  เอกสารที่ต้องใช้  ขั้นตอน  เงื่อนไขและหลักเกณฑ์การพิจารณา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th-TH" sz="3500" b="1" dirty="0">
                <a:solidFill>
                  <a:srgbClr val="7030A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ประชาชนขาดข้อมูลทำให้เกิดช่องทางในการทุจริตคอรัปชั่น</a:t>
            </a:r>
          </a:p>
          <a:p>
            <a:pPr marL="0" indent="0">
              <a:buNone/>
            </a:pPr>
            <a:endParaRPr lang="th-TH" sz="3500" b="1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  <a:p>
            <a:pPr marL="0" indent="0">
              <a:buNone/>
            </a:pPr>
            <a:endParaRPr lang="th-TH" sz="3500" dirty="0">
              <a:solidFill>
                <a:schemeClr val="tx1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944" y="121228"/>
            <a:ext cx="1442820" cy="1828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40A-6205-488E-A7AD-0A06730F2A67}" type="slidenum">
              <a:rPr lang="th-TH" smtClean="0"/>
              <a:t>4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8901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40A-6205-488E-A7AD-0A06730F2A67}" type="slidenum">
              <a:rPr lang="th-TH" smtClean="0"/>
              <a:t>40</a:t>
            </a:fld>
            <a:endParaRPr lang="th-TH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0850" y="309091"/>
            <a:ext cx="9473789" cy="4043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ลูกศรขึ้น 2"/>
          <p:cNvSpPr/>
          <p:nvPr/>
        </p:nvSpPr>
        <p:spPr>
          <a:xfrm>
            <a:off x="10341735" y="4353058"/>
            <a:ext cx="540913" cy="631066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TextBox 3"/>
          <p:cNvSpPr txBox="1"/>
          <p:nvPr/>
        </p:nvSpPr>
        <p:spPr>
          <a:xfrm>
            <a:off x="5653825" y="5173275"/>
            <a:ext cx="5342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</a:rPr>
              <a:t>หากต้องการแก้ไขให้ลบไฟล์เดิม แล้วค่อยอัพโหลดใหม่</a:t>
            </a:r>
            <a:endParaRPr lang="th-T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มายเลขภาพนิ่ง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40A-6205-488E-A7AD-0A06730F2A67}" type="slidenum">
              <a:rPr lang="th-TH" smtClean="0"/>
              <a:t>41</a:t>
            </a:fld>
            <a:endParaRPr lang="th-TH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294373" y="831587"/>
            <a:ext cx="3239768" cy="784186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th-TH" sz="4400" b="1" dirty="0" smtClean="0">
                <a:solidFill>
                  <a:srgbClr val="7030A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สรุปสิ่งที่ต้องทำ</a:t>
            </a:r>
            <a:endParaRPr lang="th-TH" sz="4400" dirty="0">
              <a:solidFill>
                <a:srgbClr val="7030A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1105" y="1640293"/>
            <a:ext cx="1126484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th-TH" sz="3200" b="1" dirty="0" smtClean="0"/>
              <a:t>จัดทำคู่มือประชาชนที่เป็น </a:t>
            </a:r>
            <a:r>
              <a:rPr lang="en-US" sz="3200" b="1" dirty="0" smtClean="0">
                <a:solidFill>
                  <a:srgbClr val="FF0000"/>
                </a:solidFill>
              </a:rPr>
              <a:t>Paper base</a:t>
            </a:r>
            <a:r>
              <a:rPr lang="en-US" sz="3200" b="1" dirty="0">
                <a:solidFill>
                  <a:srgbClr val="FF0000"/>
                </a:solidFill>
              </a:rPr>
              <a:t> </a:t>
            </a:r>
            <a:r>
              <a:rPr lang="th-TH" sz="3200" b="1" dirty="0" smtClean="0"/>
              <a:t>พร้อมให้บริการ และปิดประกาศให้ประชาชนทั่วไปได้รับทราบที่โรงเรียน</a:t>
            </a:r>
            <a:r>
              <a:rPr lang="th-TH" sz="3200" b="1" dirty="0" smtClean="0">
                <a:solidFill>
                  <a:srgbClr val="FF0000"/>
                </a:solidFill>
              </a:rPr>
              <a:t>วันที่ </a:t>
            </a:r>
            <a:r>
              <a:rPr lang="th-TH" sz="3200" b="1" dirty="0">
                <a:solidFill>
                  <a:srgbClr val="FF0000"/>
                </a:solidFill>
              </a:rPr>
              <a:t>21 กรกฎาคม </a:t>
            </a:r>
            <a:r>
              <a:rPr lang="th-TH" sz="3200" b="1" dirty="0" smtClean="0">
                <a:solidFill>
                  <a:srgbClr val="FF0000"/>
                </a:solidFill>
              </a:rPr>
              <a:t>2558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3200" b="1" dirty="0" smtClean="0"/>
              <a:t>ขออนุมัติคู่มือผ่านระบบสารเทศฯ (</a:t>
            </a:r>
            <a:r>
              <a:rPr lang="en-US" sz="3200" b="1" dirty="0"/>
              <a:t>https://</a:t>
            </a:r>
            <a:r>
              <a:rPr lang="en-US" sz="3200" b="1" dirty="0" smtClean="0"/>
              <a:t>backend.info.go.th/Account/Login)</a:t>
            </a:r>
            <a:r>
              <a:rPr lang="th-TH" sz="3200" b="1" dirty="0"/>
              <a:t> </a:t>
            </a:r>
            <a:endParaRPr lang="th-TH" sz="3200" b="1" dirty="0" smtClean="0"/>
          </a:p>
          <a:p>
            <a:r>
              <a:rPr lang="th-TH" sz="3200" b="1" dirty="0"/>
              <a:t> </a:t>
            </a:r>
            <a:r>
              <a:rPr lang="th-TH" sz="3200" b="1" dirty="0" smtClean="0"/>
              <a:t>     </a:t>
            </a:r>
            <a:r>
              <a:rPr lang="th-TH" sz="3200" b="1" dirty="0" smtClean="0">
                <a:solidFill>
                  <a:srgbClr val="FF0000"/>
                </a:solidFill>
              </a:rPr>
              <a:t>ให้แล้วเสร็จก่อน</a:t>
            </a:r>
            <a:r>
              <a:rPr lang="th-TH" sz="3200" b="1" dirty="0">
                <a:solidFill>
                  <a:srgbClr val="FF0000"/>
                </a:solidFill>
              </a:rPr>
              <a:t>วันที่ </a:t>
            </a:r>
            <a:r>
              <a:rPr lang="en-US" sz="3200" b="1" dirty="0">
                <a:solidFill>
                  <a:srgbClr val="FF0000"/>
                </a:solidFill>
              </a:rPr>
              <a:t>21 </a:t>
            </a:r>
            <a:r>
              <a:rPr lang="th-TH" sz="3200" b="1" dirty="0">
                <a:solidFill>
                  <a:srgbClr val="FF0000"/>
                </a:solidFill>
              </a:rPr>
              <a:t>กรกฎาคม </a:t>
            </a:r>
            <a:r>
              <a:rPr lang="en-US" sz="3200" b="1" dirty="0" smtClean="0">
                <a:solidFill>
                  <a:srgbClr val="FF0000"/>
                </a:solidFill>
              </a:rPr>
              <a:t>2558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th-TH" sz="3200" b="1" dirty="0" smtClean="0"/>
              <a:t>เผยแพร่คู่มือผ่านเว็บไซต์โรงเรียน </a:t>
            </a:r>
            <a:r>
              <a:rPr lang="th-TH" sz="3200" b="1" dirty="0" smtClean="0">
                <a:solidFill>
                  <a:srgbClr val="FF0000"/>
                </a:solidFill>
              </a:rPr>
              <a:t>หลังจากที่คู่มือผ่านการอนุมัติจาก </a:t>
            </a:r>
            <a:r>
              <a:rPr lang="th-TH" sz="3200" b="1" dirty="0" err="1" smtClean="0">
                <a:solidFill>
                  <a:srgbClr val="FF0000"/>
                </a:solidFill>
              </a:rPr>
              <a:t>กพร</a:t>
            </a:r>
            <a:r>
              <a:rPr lang="th-TH" sz="3200" b="1" dirty="0" smtClean="0">
                <a:solidFill>
                  <a:srgbClr val="FF0000"/>
                </a:solidFill>
              </a:rPr>
              <a:t>.</a:t>
            </a:r>
            <a:endParaRPr lang="en-US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00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11500" b="1" dirty="0" smtClean="0"/>
              <a:t>ขอบคุณค่ะ</a:t>
            </a:r>
            <a:endParaRPr lang="th-TH" sz="11500" b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008" y="175983"/>
            <a:ext cx="1442820" cy="1828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40A-6205-488E-A7AD-0A06730F2A67}" type="slidenum">
              <a:rPr lang="th-TH" smtClean="0"/>
              <a:t>42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98583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188111" y="1373009"/>
            <a:ext cx="4527774" cy="400109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u="sng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เป้าหมายสำคัญของพระราชบัญญัติฯ</a:t>
            </a:r>
          </a:p>
          <a:p>
            <a:r>
              <a:rPr lang="en-US" sz="32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</a:t>
            </a:r>
            <a:r>
              <a:rPr lang="th-TH" sz="32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</a:t>
            </a:r>
            <a:r>
              <a:rPr lang="th-TH" sz="30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กฎหมายกลางกำหนดมาตรฐาน      การดำเนินงานและครอบคลุมการบริการ</a:t>
            </a:r>
          </a:p>
          <a:p>
            <a:pPr marL="742950" indent="-742950">
              <a:buAutoNum type="thaiNumPeriod"/>
            </a:pPr>
            <a:r>
              <a:rPr lang="th-TH" sz="32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คู่มือสำหรับประชาชน</a:t>
            </a:r>
          </a:p>
          <a:p>
            <a:pPr marL="742950" indent="-742950">
              <a:buAutoNum type="thaiNumPeriod"/>
            </a:pPr>
            <a:r>
              <a:rPr lang="th-TH" sz="32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ศูนย์บริการร่วม</a:t>
            </a:r>
          </a:p>
          <a:p>
            <a:pPr marL="742950" indent="-742950">
              <a:buAutoNum type="thaiNumPeriod"/>
            </a:pPr>
            <a:r>
              <a:rPr lang="th-TH" sz="32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ศูนย์รับคำขออนุญาต</a:t>
            </a:r>
          </a:p>
          <a:p>
            <a:pPr marL="742950" indent="-742950">
              <a:buAutoNum type="thaiNumPeriod"/>
              <a:tabLst>
                <a:tab pos="5118100" algn="l"/>
              </a:tabLst>
            </a:pPr>
            <a:r>
              <a:rPr lang="th-TH" sz="32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การปฏิบัติของเจ้าหน้าที่</a:t>
            </a:r>
            <a:br>
              <a:rPr lang="th-TH" sz="32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32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ในการรับขอคำ</a:t>
            </a:r>
            <a:endParaRPr lang="th-TH" sz="3200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5311" y="1588453"/>
            <a:ext cx="4212771" cy="4278094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3200" b="1" u="sng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ประโยชน์ที่ได้รับ</a:t>
            </a:r>
          </a:p>
          <a:p>
            <a:pPr>
              <a:tabLst>
                <a:tab pos="5118100" algn="l"/>
              </a:tabLst>
            </a:pPr>
            <a:r>
              <a:rPr lang="th-TH" sz="36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</a:t>
            </a:r>
            <a:r>
              <a:rPr lang="th-TH" sz="32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ประชาชนเข้าถึงข้อมูล</a:t>
            </a:r>
          </a:p>
          <a:p>
            <a:pPr>
              <a:tabLst>
                <a:tab pos="5118100" algn="l"/>
              </a:tabLst>
            </a:pPr>
            <a:r>
              <a:rPr lang="th-TH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การให้บริการได้ง่ายขึ้น</a:t>
            </a:r>
          </a:p>
          <a:p>
            <a:pPr>
              <a:tabLst>
                <a:tab pos="5118100" algn="l"/>
              </a:tabLst>
            </a:pPr>
            <a:endParaRPr lang="th-TH" sz="2000" b="1" dirty="0" smtClean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>
              <a:tabLst>
                <a:tab pos="5118100" algn="l"/>
              </a:tabLst>
            </a:pPr>
            <a:r>
              <a:rPr lang="th-TH" sz="32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การให้บริการมีมาตรฐาน   </a:t>
            </a:r>
          </a:p>
          <a:p>
            <a:pPr>
              <a:tabLst>
                <a:tab pos="5118100" algn="l"/>
              </a:tabLst>
            </a:pPr>
            <a:r>
              <a:rPr lang="th-TH" sz="32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แน่นอนชัดเจนรวดเร็ว</a:t>
            </a:r>
          </a:p>
          <a:p>
            <a:pPr>
              <a:tabLst>
                <a:tab pos="5118100" algn="l"/>
              </a:tabLst>
            </a:pPr>
            <a:r>
              <a:rPr lang="th-TH" sz="20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</a:t>
            </a:r>
          </a:p>
          <a:p>
            <a:pPr>
              <a:tabLst>
                <a:tab pos="5118100" algn="l"/>
              </a:tabLst>
            </a:pPr>
            <a:r>
              <a:rPr lang="th-TH" sz="32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 ลดความเสี่ยงของ</a:t>
            </a:r>
          </a:p>
          <a:p>
            <a:pPr>
              <a:tabLst>
                <a:tab pos="5118100" algn="l"/>
              </a:tabLst>
            </a:pPr>
            <a:r>
              <a:rPr lang="th-TH" sz="32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32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              การทุจริตฯ คอรัปชั่น</a:t>
            </a:r>
            <a:endParaRPr lang="th-TH" sz="3200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6293218" y="2283063"/>
            <a:ext cx="365721" cy="3730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Right Arrow 7"/>
          <p:cNvSpPr/>
          <p:nvPr/>
        </p:nvSpPr>
        <p:spPr>
          <a:xfrm>
            <a:off x="6717251" y="3564564"/>
            <a:ext cx="362347" cy="3866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Right Arrow 8"/>
          <p:cNvSpPr/>
          <p:nvPr/>
        </p:nvSpPr>
        <p:spPr>
          <a:xfrm>
            <a:off x="7258045" y="4864048"/>
            <a:ext cx="372841" cy="4155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7508" y="90055"/>
            <a:ext cx="1442820" cy="18288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40A-6205-488E-A7AD-0A06730F2A67}" type="slidenum">
              <a:rPr lang="th-TH" smtClean="0"/>
              <a:t>5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759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3043" y="449938"/>
            <a:ext cx="5085216" cy="1280890"/>
          </a:xfrm>
        </p:spPr>
        <p:txBody>
          <a:bodyPr>
            <a:normAutofit/>
          </a:bodyPr>
          <a:lstStyle/>
          <a:p>
            <a:r>
              <a:rPr lang="th-TH" sz="5000" b="1" dirty="0">
                <a:solidFill>
                  <a:srgbClr val="C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สาระสำคัญของคู่มือ</a:t>
            </a:r>
            <a:r>
              <a:rPr lang="th-TH" sz="5000" b="1" dirty="0" smtClean="0">
                <a:solidFill>
                  <a:srgbClr val="C00000"/>
                </a:solidFill>
                <a:latin typeface="TH SarabunPSK" panose="020B0500040200020003" pitchFamily="34" charset="-34"/>
                <a:ea typeface="Tahoma" panose="020B0604030504040204" pitchFamily="34" charset="0"/>
                <a:cs typeface="TH SarabunPSK" panose="020B0500040200020003" pitchFamily="34" charset="-34"/>
              </a:rPr>
              <a:t>ฯ</a:t>
            </a:r>
            <a:endParaRPr lang="th-TH" sz="5000" dirty="0">
              <a:solidFill>
                <a:srgbClr val="C00000"/>
              </a:solidFill>
              <a:latin typeface="TH SarabunPSK" panose="020B0500040200020003" pitchFamily="34" charset="-34"/>
              <a:ea typeface="Tahoma" panose="020B0604030504040204" pitchFamily="34" charset="0"/>
              <a:cs typeface="TH SarabunPSK" panose="020B0500040200020003" pitchFamily="34" charset="-34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76841" y="1328058"/>
            <a:ext cx="9809616" cy="5225142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h-TH" sz="3200" b="1" dirty="0" smtClean="0">
                <a:solidFill>
                  <a:srgbClr val="7030A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1.  ระยะเวลา</a:t>
            </a:r>
            <a:r>
              <a:rPr lang="th-TH" sz="3200" b="1" dirty="0">
                <a:solidFill>
                  <a:srgbClr val="7030A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ต้องกำหนดให้ชัดเจน </a:t>
            </a:r>
            <a:r>
              <a:rPr lang="th-TH" sz="3200" b="1" dirty="0" smtClean="0">
                <a:solidFill>
                  <a:srgbClr val="7030A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แน่นอน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200" b="1" dirty="0" smtClean="0">
                <a:solidFill>
                  <a:srgbClr val="7030A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2.  จำนวน</a:t>
            </a:r>
            <a:r>
              <a:rPr lang="th-TH" sz="3200" b="1" dirty="0">
                <a:solidFill>
                  <a:srgbClr val="7030A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เอกสารที่ประกอบการพิจารณาต้องชัดเจน ถูกต้อง ครบถ้วน </a:t>
            </a:r>
            <a:r>
              <a:rPr lang="th-TH" sz="3200" b="1" dirty="0" smtClean="0">
                <a:solidFill>
                  <a:srgbClr val="7030A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หากมี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200" b="1" dirty="0" smtClean="0">
                <a:solidFill>
                  <a:srgbClr val="7030A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     การประกาศใช้คู่มือสำหรับประชาชนตาม</a:t>
            </a:r>
            <a:r>
              <a:rPr lang="th-TH" sz="3200" b="1" dirty="0">
                <a:solidFill>
                  <a:srgbClr val="7030A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กฎหมายกำหนด</a:t>
            </a:r>
            <a:r>
              <a:rPr lang="th-TH" sz="3200" b="1" dirty="0" smtClean="0">
                <a:solidFill>
                  <a:srgbClr val="7030A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แล้ว  </a:t>
            </a:r>
            <a:r>
              <a:rPr lang="th-TH" sz="3200" b="1" u="sng" dirty="0">
                <a:solidFill>
                  <a:srgbClr val="FF000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ไม่</a:t>
            </a:r>
            <a:r>
              <a:rPr lang="th-TH" sz="3200" b="1" u="sng" dirty="0" smtClean="0">
                <a:solidFill>
                  <a:srgbClr val="FF000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สามารถ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200" b="1" dirty="0">
                <a:solidFill>
                  <a:srgbClr val="FF000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 </a:t>
            </a:r>
            <a:r>
              <a:rPr lang="th-TH" sz="3200" b="1" dirty="0" smtClean="0">
                <a:solidFill>
                  <a:srgbClr val="FF000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    </a:t>
            </a:r>
            <a:r>
              <a:rPr lang="th-TH" sz="3200" b="1" u="sng" dirty="0" smtClean="0">
                <a:solidFill>
                  <a:srgbClr val="FF000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เรียกเอกสารการ</a:t>
            </a:r>
            <a:r>
              <a:rPr lang="th-TH" sz="3200" b="1" u="sng" dirty="0">
                <a:solidFill>
                  <a:srgbClr val="FF000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พิจารณาเพิ่มเติม </a:t>
            </a:r>
            <a:r>
              <a:rPr lang="th-TH" sz="3200" b="1" u="sng" dirty="0" smtClean="0">
                <a:solidFill>
                  <a:srgbClr val="FF000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หรือขยาย</a:t>
            </a:r>
            <a:r>
              <a:rPr lang="th-TH" sz="3200" b="1" u="sng" dirty="0">
                <a:solidFill>
                  <a:srgbClr val="FF000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วันการดำเนินการเพิ่มได้</a:t>
            </a:r>
            <a:r>
              <a:rPr lang="th-TH" sz="3200" b="1" u="sng" dirty="0" smtClean="0">
                <a:solidFill>
                  <a:srgbClr val="FF000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อีก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200" b="1" dirty="0" smtClean="0">
                <a:solidFill>
                  <a:srgbClr val="7030A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3. ส่วน</a:t>
            </a:r>
            <a:r>
              <a:rPr lang="th-TH" sz="3200" b="1" dirty="0">
                <a:solidFill>
                  <a:srgbClr val="7030A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ราชการต้องจัดทำข้อมูลสารสนเทศรองรับระบบการจัดทำ</a:t>
            </a:r>
            <a:r>
              <a:rPr lang="th-TH" sz="3200" b="1" dirty="0" smtClean="0">
                <a:solidFill>
                  <a:srgbClr val="7030A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คู่มือตามที่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200" b="1" dirty="0">
                <a:solidFill>
                  <a:srgbClr val="7030A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 </a:t>
            </a:r>
            <a:r>
              <a:rPr lang="th-TH" sz="3200" b="1" dirty="0" smtClean="0">
                <a:solidFill>
                  <a:srgbClr val="7030A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   สำนักงาน </a:t>
            </a:r>
            <a:r>
              <a:rPr lang="th-TH" sz="3200" b="1" dirty="0" err="1">
                <a:solidFill>
                  <a:srgbClr val="7030A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ก.พ.ร</a:t>
            </a:r>
            <a:r>
              <a:rPr lang="th-TH" sz="3200" b="1" dirty="0">
                <a:solidFill>
                  <a:srgbClr val="7030A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. </a:t>
            </a:r>
            <a:r>
              <a:rPr lang="th-TH" sz="3200" b="1" dirty="0" smtClean="0">
                <a:solidFill>
                  <a:srgbClr val="7030A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กำหนด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200" b="1" dirty="0" smtClean="0">
                <a:solidFill>
                  <a:srgbClr val="7030A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4. ส่วน</a:t>
            </a:r>
            <a:r>
              <a:rPr lang="th-TH" sz="3200" b="1" dirty="0">
                <a:solidFill>
                  <a:srgbClr val="7030A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ราชการต้องปิดประกาศ</a:t>
            </a:r>
            <a:r>
              <a:rPr lang="th-TH" sz="3200" b="1" dirty="0" smtClean="0">
                <a:solidFill>
                  <a:srgbClr val="7030A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คู่มือสำหรับประชาชน/</a:t>
            </a:r>
            <a:r>
              <a:rPr lang="th-TH" sz="3200" b="1" dirty="0">
                <a:solidFill>
                  <a:srgbClr val="7030A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เผยแพร่ทางสื่อ</a:t>
            </a:r>
            <a:r>
              <a:rPr lang="th-TH" sz="3200" b="1" dirty="0" smtClean="0">
                <a:solidFill>
                  <a:srgbClr val="7030A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อิเล็กทรอนิกส์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200" b="1" dirty="0">
                <a:solidFill>
                  <a:srgbClr val="7030A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 </a:t>
            </a:r>
            <a:r>
              <a:rPr lang="th-TH" sz="3200" b="1" dirty="0" smtClean="0">
                <a:solidFill>
                  <a:srgbClr val="7030A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   เผยแพร่ให้ผู้รับบริการและประชาชนทั่วไปรับทราบ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200" b="1" dirty="0" smtClean="0">
                <a:solidFill>
                  <a:srgbClr val="7030A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5. ประชาสัมพันธ์</a:t>
            </a:r>
            <a:r>
              <a:rPr lang="th-TH" sz="3200" b="1" dirty="0">
                <a:solidFill>
                  <a:srgbClr val="7030A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คู่มือฯ โดยเน้นกลุ่มเป้าหมายผู้รับบริการ  ได้แก่ สื่อมวลชน  </a:t>
            </a:r>
            <a:r>
              <a:rPr lang="th-TH" sz="3200" b="1" dirty="0" smtClean="0">
                <a:solidFill>
                  <a:srgbClr val="7030A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เจ้าหน้าที่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200" b="1" dirty="0">
                <a:solidFill>
                  <a:srgbClr val="7030A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 </a:t>
            </a:r>
            <a:r>
              <a:rPr lang="th-TH" sz="3200" b="1" dirty="0" smtClean="0">
                <a:solidFill>
                  <a:srgbClr val="7030A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   ผู้</a:t>
            </a:r>
            <a:r>
              <a:rPr lang="th-TH" sz="3200" b="1" dirty="0">
                <a:solidFill>
                  <a:srgbClr val="7030A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ปฏิบัติที่เกี่ยวข้อง และประชาชน</a:t>
            </a:r>
            <a:r>
              <a:rPr lang="th-TH" sz="3200" b="1" dirty="0" smtClean="0">
                <a:solidFill>
                  <a:srgbClr val="7030A0"/>
                </a:solidFill>
                <a:latin typeface="TH SarabunIT๙" panose="020B0500040200020003" pitchFamily="34" charset="-34"/>
                <a:ea typeface="Tahoma" panose="020B0604030504040204" pitchFamily="34" charset="0"/>
                <a:cs typeface="TH SarabunIT๙" panose="020B0500040200020003" pitchFamily="34" charset="-34"/>
              </a:rPr>
              <a:t>ผู้รับบริการ</a:t>
            </a:r>
            <a:endParaRPr lang="th-TH" sz="3200" b="1" dirty="0">
              <a:solidFill>
                <a:srgbClr val="7030A0"/>
              </a:solidFill>
              <a:latin typeface="TH SarabunIT๙" panose="020B0500040200020003" pitchFamily="34" charset="-34"/>
              <a:ea typeface="Tahoma" panose="020B0604030504040204" pitchFamily="34" charset="0"/>
              <a:cs typeface="TH SarabunIT๙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5008" y="175983"/>
            <a:ext cx="1442820" cy="18288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40A-6205-488E-A7AD-0A06730F2A67}" type="slidenum">
              <a:rPr lang="th-TH" smtClean="0"/>
              <a:t>6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40805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0925" y="602339"/>
            <a:ext cx="8911687" cy="1280890"/>
          </a:xfrm>
        </p:spPr>
        <p:txBody>
          <a:bodyPr>
            <a:normAutofit/>
          </a:bodyPr>
          <a:lstStyle/>
          <a:p>
            <a:r>
              <a:rPr lang="th-TH" sz="5000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บทลงโทษ หากไม่ปฏิบัติตามพระราชบัญญัติฯ</a:t>
            </a:r>
            <a:endParaRPr lang="th-TH" sz="5000" dirty="0">
              <a:solidFill>
                <a:srgbClr val="7030A0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685697" y="1632856"/>
            <a:ext cx="10179731" cy="4310743"/>
          </a:xfrm>
        </p:spPr>
        <p:txBody>
          <a:bodyPr>
            <a:noAutofit/>
          </a:bodyPr>
          <a:lstStyle/>
          <a:p>
            <a:r>
              <a:rPr lang="th-TH" sz="4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มีมาตรการทางปกครองลงโทษตั้งแต่เจ้าหน้าที่ </a:t>
            </a:r>
            <a:r>
              <a:rPr lang="th-TH" sz="4200" b="1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ข้าราชการ                ไป</a:t>
            </a:r>
            <a:r>
              <a:rPr lang="th-TH" sz="4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จนถึงหัวหน้าส่วนราชการ</a:t>
            </a:r>
          </a:p>
          <a:p>
            <a:r>
              <a:rPr lang="th-TH" sz="4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อาจถูกตั้งคณะกรรมการสอบสวนวินัย</a:t>
            </a:r>
          </a:p>
          <a:p>
            <a:r>
              <a:rPr lang="th-TH" sz="4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อาจส่งเรื่องไปถึงศาลปกครอง</a:t>
            </a:r>
          </a:p>
          <a:p>
            <a:r>
              <a:rPr lang="th-TH" sz="42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ถูกพิจารณาเรียกค่าเสียหายกรณีที่เกี่ยวข้องกับทางการเงิน เป็นต้น</a:t>
            </a:r>
            <a:endParaRPr lang="th-TH" sz="4200" b="1" dirty="0">
              <a:solidFill>
                <a:schemeClr val="tx1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40A-6205-488E-A7AD-0A06730F2A67}" type="slidenum">
              <a:rPr lang="th-TH" smtClean="0"/>
              <a:t>7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4539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58143" y="2971800"/>
            <a:ext cx="8458200" cy="14478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1714" y="395183"/>
            <a:ext cx="5998029" cy="998188"/>
          </a:xfrm>
        </p:spPr>
        <p:txBody>
          <a:bodyPr>
            <a:normAutofit/>
          </a:bodyPr>
          <a:lstStyle/>
          <a:p>
            <a:r>
              <a:rPr lang="th-TH" sz="5000" b="1" dirty="0">
                <a:solidFill>
                  <a:srgbClr val="7030A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เจตนาหลักของพระราชบัญญัติฯ</a:t>
            </a:r>
            <a:endParaRPr lang="th-TH" sz="5000" dirty="0">
              <a:solidFill>
                <a:srgbClr val="7030A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741714" y="1393371"/>
            <a:ext cx="9762898" cy="521425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th-TH" sz="3000" b="1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1. ต้องการให้หน่วยงานของรัฐให้ความสำคัญกับการให้บริการประชาชน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000" b="1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2. ผู้อนุญาต (ผู้ซึ่งกฎหมายกำหนดให้มีอำนาจในการอนุญาต ไม่รวมผู้รับมอบอำนาจ)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th-TH" sz="3000" b="1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มีหน้าที่จัดทำคู่มือประชาชน</a:t>
            </a:r>
          </a:p>
          <a:p>
            <a:pPr marL="201168" lvl="1" indent="0">
              <a:spcBef>
                <a:spcPts val="1200"/>
              </a:spcBef>
              <a:buNone/>
            </a:pPr>
            <a:r>
              <a:rPr lang="th-TH" sz="3000" b="1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	</a:t>
            </a:r>
            <a:r>
              <a:rPr lang="th-TH" sz="3000" b="1" dirty="0" err="1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สพฐ</a:t>
            </a:r>
            <a:r>
              <a:rPr lang="th-TH" sz="30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		                               ผู้อนุญาต		เลขาธิการ </a:t>
            </a:r>
            <a:r>
              <a:rPr lang="th-TH" sz="3000" b="1" dirty="0" err="1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กพฐ</a:t>
            </a:r>
            <a:r>
              <a:rPr lang="th-TH" sz="30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</a:t>
            </a:r>
          </a:p>
          <a:p>
            <a:pPr marL="201168" lvl="1" indent="0">
              <a:spcBef>
                <a:spcPts val="0"/>
              </a:spcBef>
              <a:buNone/>
            </a:pPr>
            <a:r>
              <a:rPr lang="th-TH" sz="3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30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3000" b="1" dirty="0" err="1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สพป</a:t>
            </a:r>
            <a:r>
              <a:rPr lang="th-TH" sz="30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./</a:t>
            </a:r>
            <a:r>
              <a:rPr lang="th-TH" sz="3000" b="1" dirty="0" err="1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สพ</a:t>
            </a:r>
            <a:r>
              <a:rPr lang="th-TH" sz="30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ม., ศูนย์การศึกษาพิเศษ       ผู้อนุญาต	ผู้อำนวยการ </a:t>
            </a:r>
            <a:r>
              <a:rPr lang="th-TH" sz="3000" b="1" dirty="0" err="1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สพป</a:t>
            </a:r>
            <a:r>
              <a:rPr lang="th-TH" sz="30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./</a:t>
            </a:r>
            <a:r>
              <a:rPr lang="th-TH" sz="3000" b="1" dirty="0" err="1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สพ</a:t>
            </a:r>
            <a:r>
              <a:rPr lang="th-TH" sz="30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ม.</a:t>
            </a:r>
          </a:p>
          <a:p>
            <a:pPr marL="201168" lvl="1" indent="0">
              <a:spcBef>
                <a:spcPts val="0"/>
              </a:spcBef>
              <a:buNone/>
            </a:pPr>
            <a:r>
              <a:rPr lang="th-TH" sz="3000" b="1" dirty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</a:t>
            </a:r>
            <a:r>
              <a:rPr lang="th-TH" sz="3000" b="1" dirty="0" smtClean="0">
                <a:solidFill>
                  <a:schemeClr val="tx1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สถานศึกษา, โรงเรียนศึกษาสงเคราะห์  ผู้อนุญาต		ผู้อำนวยการสถานศึกษา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th-TH" sz="3000" b="1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3. คู่มือประชาชน อย่างน้อยต้องประกอบไปด้วย</a:t>
            </a:r>
          </a:p>
          <a:p>
            <a:pPr marL="0" lvl="4" indent="0">
              <a:spcBef>
                <a:spcPts val="0"/>
              </a:spcBef>
              <a:buNone/>
            </a:pPr>
            <a:r>
              <a:rPr lang="th-TH" sz="3000" b="1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- เอกสาร/หลักฐาน ที่ผู้ขออนุญาตจะต้องยื่นพร้อมคำขอ</a:t>
            </a:r>
          </a:p>
          <a:p>
            <a:pPr marL="0" lvl="4" indent="0">
              <a:spcBef>
                <a:spcPts val="0"/>
              </a:spcBef>
              <a:buNone/>
            </a:pPr>
            <a:r>
              <a:rPr lang="th-TH" sz="3000" b="1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	- ขั้นตอนและระยะเวลาในการพิจารณาอนุญาต</a:t>
            </a:r>
          </a:p>
          <a:p>
            <a:pPr marL="87313" lvl="4" indent="0">
              <a:spcBef>
                <a:spcPts val="0"/>
              </a:spcBef>
              <a:buNone/>
            </a:pPr>
            <a:r>
              <a:rPr lang="th-TH" sz="3000" b="1" i="0" dirty="0" smtClean="0">
                <a:solidFill>
                  <a:srgbClr val="C0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4. ทุก 5 ปี สามารถพิจารณาปรับปรุงได้</a:t>
            </a:r>
          </a:p>
          <a:p>
            <a:endParaRPr lang="th-TH" sz="2700" b="1" dirty="0">
              <a:solidFill>
                <a:srgbClr val="C0000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944" y="121228"/>
            <a:ext cx="1442820" cy="18288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40A-6205-488E-A7AD-0A06730F2A67}" type="slidenum">
              <a:rPr lang="th-TH" smtClean="0"/>
              <a:t>8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7387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2400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612563" y="1887082"/>
            <a:ext cx="981338" cy="86948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5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ถูกต้อง</a:t>
            </a:r>
          </a:p>
          <a:p>
            <a:pPr algn="ctr"/>
            <a:r>
              <a:rPr lang="th-TH" sz="2500" b="1" dirty="0" smtClean="0">
                <a:solidFill>
                  <a:schemeClr val="tx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ครบถ้วน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639852" y="545648"/>
            <a:ext cx="6892924" cy="8617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50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การดำเนินการให้บริการตามคู่มือฯ  </a:t>
            </a:r>
            <a:r>
              <a:rPr lang="en-US" sz="5000" b="1" dirty="0" smtClean="0">
                <a:solidFill>
                  <a:srgbClr val="C0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:</a:t>
            </a:r>
            <a:endParaRPr lang="th-TH" sz="5000" b="1" dirty="0">
              <a:solidFill>
                <a:srgbClr val="C0000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6060" y="1945756"/>
            <a:ext cx="2267584" cy="1800493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700" b="1" u="sng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คู่มือสำหรับประชาชน</a:t>
            </a:r>
          </a:p>
          <a:p>
            <a:pPr indent="53975">
              <a:buFont typeface="Arial" panose="020B0604020202020204" pitchFamily="34" charset="0"/>
              <a:buChar char="•"/>
            </a:pPr>
            <a:r>
              <a:rPr lang="th-TH" sz="28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ประกาศ ณ จุด</a:t>
            </a:r>
          </a:p>
          <a:p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8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บริการ</a:t>
            </a:r>
          </a:p>
          <a:p>
            <a:pPr indent="4763">
              <a:buFont typeface="Arial" panose="020B0604020202020204" pitchFamily="34" charset="0"/>
              <a:buChar char="•"/>
            </a:pPr>
            <a:r>
              <a:rPr lang="th-TH" sz="28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800" b="1" spc="-8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ใช้สื่ออิเล็กทรอนิกส์</a:t>
            </a:r>
            <a:endParaRPr lang="th-TH" sz="2800" b="1" spc="-80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6329" y="1931807"/>
            <a:ext cx="2661122" cy="224676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h-TH" sz="2800" b="1" u="sng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ยื่นคำขอรับบริการ</a:t>
            </a:r>
          </a:p>
          <a:p>
            <a:pPr indent="4763">
              <a:buFont typeface="Arial" panose="020B0604020202020204" pitchFamily="34" charset="0"/>
              <a:buChar char="•"/>
            </a:pPr>
            <a:r>
              <a:rPr lang="th-TH" sz="28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ณ จุดให้บริการของ</a:t>
            </a:r>
          </a:p>
          <a:p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8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หน่วยงานราชการ</a:t>
            </a:r>
            <a:endParaRPr lang="th-TH" sz="2800" b="1" dirty="0">
              <a:solidFill>
                <a:srgbClr val="7030A0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pPr indent="4763">
              <a:buFont typeface="Arial" panose="020B0604020202020204" pitchFamily="34" charset="0"/>
              <a:buChar char="•"/>
            </a:pPr>
            <a:r>
              <a:rPr lang="th-TH" sz="28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800" b="1" spc="-1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ผ่านระบบอิเล็กทรอนิกส์</a:t>
            </a:r>
          </a:p>
          <a:p>
            <a:pPr indent="4763">
              <a:buFont typeface="Arial" panose="020B0604020202020204" pitchFamily="34" charset="0"/>
              <a:buChar char="•"/>
            </a:pPr>
            <a:r>
              <a:rPr lang="th-TH" sz="28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หน่วยงานรับคำขอ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20136" y="1931807"/>
            <a:ext cx="2623121" cy="353943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800" b="1" u="sng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ตรวจสอบคำขอ</a:t>
            </a:r>
          </a:p>
          <a:p>
            <a:pPr indent="4763">
              <a:buFont typeface="Arial" panose="020B0604020202020204" pitchFamily="34" charset="0"/>
              <a:buChar char="•"/>
            </a:pPr>
            <a:r>
              <a:rPr lang="th-TH" sz="28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เอกสารถูกต้อง/</a:t>
            </a:r>
          </a:p>
          <a:p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800" b="1" spc="-100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จำนวนเอกสารครบถ้วน</a:t>
            </a:r>
          </a:p>
          <a:p>
            <a:pPr marL="53975" indent="4763">
              <a:buFont typeface="Arial" panose="020B0604020202020204" pitchFamily="34" charset="0"/>
              <a:buChar char="•"/>
            </a:pPr>
            <a:r>
              <a:rPr lang="th-TH" sz="28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sz="2800" b="1" u="sng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หากเอกสารไม่ถูกหรือ</a:t>
            </a:r>
            <a:br>
              <a:rPr lang="th-TH" sz="2800" b="1" u="sng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sz="2800" b="1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800" b="1" u="sng" dirty="0" smtClean="0">
                <a:solidFill>
                  <a:srgbClr val="FF000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ไม่ครบถ้วน </a:t>
            </a:r>
            <a:r>
              <a:rPr lang="th-TH" sz="2800" b="1" dirty="0" err="1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จนท</a:t>
            </a:r>
            <a:r>
              <a:rPr lang="th-TH" sz="28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.   </a:t>
            </a:r>
          </a:p>
          <a:p>
            <a:pPr marL="53975"/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8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ต้องแจ้งทันที หรือ</a:t>
            </a:r>
          </a:p>
          <a:p>
            <a:pPr marL="53975"/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8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บันทึกความบกพร่อง</a:t>
            </a:r>
          </a:p>
          <a:p>
            <a:pPr marL="53975"/>
            <a:r>
              <a:rPr lang="th-TH" b="1" dirty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</a:t>
            </a:r>
            <a:r>
              <a:rPr lang="th-TH" sz="2800" b="1" dirty="0" smtClean="0">
                <a:solidFill>
                  <a:srgbClr val="7030A0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ยืนยันไว้เป็นหลักฐาน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637675" y="1890935"/>
            <a:ext cx="2254819" cy="440120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h-TH" sz="2800" b="1" u="sng" dirty="0" smtClean="0">
                <a:solidFill>
                  <a:srgbClr val="7030A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เรื่องแล้วเสร็จ</a:t>
            </a:r>
            <a:br>
              <a:rPr lang="th-TH" sz="2800" b="1" u="sng" dirty="0" smtClean="0">
                <a:solidFill>
                  <a:srgbClr val="7030A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</a:br>
            <a:r>
              <a:rPr lang="th-TH" sz="2800" b="1" dirty="0" smtClean="0">
                <a:solidFill>
                  <a:srgbClr val="7030A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        </a:t>
            </a:r>
            <a:r>
              <a:rPr lang="th-TH" sz="2800" b="1" u="sng" dirty="0" smtClean="0">
                <a:solidFill>
                  <a:srgbClr val="7030A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ตามคำขอ</a:t>
            </a:r>
          </a:p>
          <a:p>
            <a:endParaRPr lang="th-TH" sz="2800" b="1" u="sng" dirty="0" smtClean="0">
              <a:solidFill>
                <a:srgbClr val="7030A0"/>
              </a:solidFill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th-TH" sz="2800" b="1" u="sng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หากไม่แล้วเสร็จ</a:t>
            </a:r>
          </a:p>
          <a:p>
            <a:r>
              <a:rPr lang="th-TH" sz="2800" b="1" u="sng" spc="-80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ให้แจ้งผู้ยื่นคำขอทราบ</a:t>
            </a:r>
            <a:r>
              <a:rPr lang="th-TH" sz="2800" b="1" u="sng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ทุก </a:t>
            </a:r>
            <a:r>
              <a:rPr lang="en-US" sz="2800" b="1" u="sng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7</a:t>
            </a:r>
            <a:r>
              <a:rPr lang="th-TH" sz="2800" b="1" u="sng" dirty="0" smtClean="0">
                <a:solidFill>
                  <a:srgbClr val="FF000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 วัน </a:t>
            </a:r>
            <a:r>
              <a:rPr lang="th-TH" sz="2800" b="1" dirty="0" smtClean="0">
                <a:solidFill>
                  <a:srgbClr val="7030A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จนกว่าจะดำเนินการแล้วเสร็จ พร้อมส่งสำเนาแจ้งผ่านระบบให้</a:t>
            </a:r>
            <a:r>
              <a:rPr lang="th-TH" sz="2800" b="1" spc="-100" dirty="0" smtClean="0">
                <a:solidFill>
                  <a:srgbClr val="7030A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สำนักงาน </a:t>
            </a:r>
            <a:r>
              <a:rPr lang="th-TH" sz="2800" b="1" spc="-100" dirty="0" err="1" smtClean="0">
                <a:solidFill>
                  <a:srgbClr val="7030A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ก.พ.ร</a:t>
            </a:r>
            <a:r>
              <a:rPr lang="th-TH" sz="2800" b="1" spc="-100" dirty="0" smtClean="0">
                <a:solidFill>
                  <a:srgbClr val="7030A0"/>
                </a:solidFill>
                <a:latin typeface="TH SarabunIT๙" panose="020B0500040200020003" pitchFamily="34" charset="-34"/>
                <a:cs typeface="TH SarabunIT๙" panose="020B0500040200020003" pitchFamily="34" charset="-34"/>
              </a:rPr>
              <a:t>. ทราบ</a:t>
            </a:r>
          </a:p>
        </p:txBody>
      </p:sp>
      <p:sp>
        <p:nvSpPr>
          <p:cNvPr id="8" name="Right Arrow 7"/>
          <p:cNvSpPr/>
          <p:nvPr/>
        </p:nvSpPr>
        <p:spPr>
          <a:xfrm>
            <a:off x="8652976" y="2795019"/>
            <a:ext cx="508000" cy="52034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5737170" y="2726424"/>
            <a:ext cx="273247" cy="52034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2764176" y="2675690"/>
            <a:ext cx="302153" cy="520343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465" y="62135"/>
            <a:ext cx="1442820" cy="1828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586" y="1931807"/>
            <a:ext cx="677914" cy="677914"/>
          </a:xfrm>
          <a:prstGeom prst="rect">
            <a:avLst/>
          </a:prstGeom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E3040A-6205-488E-A7AD-0A06730F2A67}" type="slidenum">
              <a:rPr lang="th-TH" smtClean="0"/>
              <a:t>9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44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2383</TotalTime>
  <Words>1856</Words>
  <Application>Microsoft Office PowerPoint</Application>
  <PresentationFormat>กำหนดเอง</PresentationFormat>
  <Paragraphs>264</Paragraphs>
  <Slides>42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42</vt:i4>
      </vt:variant>
    </vt:vector>
  </HeadingPairs>
  <TitlesOfParts>
    <vt:vector size="43" baseType="lpstr">
      <vt:lpstr>Wisp</vt:lpstr>
      <vt:lpstr>งานนำเสนอ PowerPoint</vt:lpstr>
      <vt:lpstr>พระราชบัญญัติการอำนวยความสะดวก                ในการพิจารณาอนุญาตของทางราชการ พ.ศ. 2558</vt:lpstr>
      <vt:lpstr>ขอบเขตของการใช้บังคับ </vt:lpstr>
      <vt:lpstr>ความสำคัญ พ.ร.บ. การอำนวยความสะดวกฯ</vt:lpstr>
      <vt:lpstr>งานนำเสนอ PowerPoint</vt:lpstr>
      <vt:lpstr>สาระสำคัญของคู่มือฯ</vt:lpstr>
      <vt:lpstr>บทลงโทษ หากไม่ปฏิบัติตามพระราชบัญญัติฯ</vt:lpstr>
      <vt:lpstr>เจตนาหลักของพระราชบัญญัติฯ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ขอบคุณค่ะ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การประชุมเชิงปฏิบัติการจัดทำคู่มือตามพระราชบัญญัติอำนวยความสะดวกในการพิจารณาอนุญาตของทางราชการ พ.ศ. 2558</dc:title>
  <dc:creator>PSDG-OBEC</dc:creator>
  <cp:lastModifiedBy>mk3-ITECying</cp:lastModifiedBy>
  <cp:revision>107</cp:revision>
  <cp:lastPrinted>2015-07-17T08:10:33Z</cp:lastPrinted>
  <dcterms:created xsi:type="dcterms:W3CDTF">2015-05-15T04:16:50Z</dcterms:created>
  <dcterms:modified xsi:type="dcterms:W3CDTF">2015-07-19T00:18:02Z</dcterms:modified>
</cp:coreProperties>
</file>