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7" r:id="rId3"/>
    <p:sldId id="296" r:id="rId4"/>
    <p:sldId id="293" r:id="rId5"/>
    <p:sldId id="298" r:id="rId6"/>
    <p:sldId id="307" r:id="rId7"/>
    <p:sldId id="292" r:id="rId8"/>
    <p:sldId id="264" r:id="rId9"/>
    <p:sldId id="265" r:id="rId10"/>
    <p:sldId id="310" r:id="rId11"/>
    <p:sldId id="266" r:id="rId12"/>
    <p:sldId id="267" r:id="rId13"/>
    <p:sldId id="268" r:id="rId14"/>
    <p:sldId id="273" r:id="rId15"/>
    <p:sldId id="288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5" r:id="rId35"/>
    <p:sldId id="294" r:id="rId36"/>
    <p:sldId id="287" r:id="rId37"/>
    <p:sldId id="304" r:id="rId38"/>
    <p:sldId id="295" r:id="rId39"/>
    <p:sldId id="306" r:id="rId4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660066"/>
    <a:srgbClr val="9900CC"/>
    <a:srgbClr val="A50021"/>
    <a:srgbClr val="CC3300"/>
    <a:srgbClr val="FFFFCC"/>
    <a:srgbClr val="FFCCFF"/>
    <a:srgbClr val="CCFFFF"/>
    <a:srgbClr val="CC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628" autoAdjust="0"/>
  </p:normalViewPr>
  <p:slideViewPr>
    <p:cSldViewPr snapToGrid="0">
      <p:cViewPr varScale="1">
        <p:scale>
          <a:sx n="88" d="100"/>
          <a:sy n="88" d="100"/>
        </p:scale>
        <p:origin x="-1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5BB9D-0BC4-432C-A9BE-E751265DBC7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18EC514-1B5F-46A4-93C1-065D974DD214}">
      <dgm:prSet phldrT="[ข้อความ]" custT="1"/>
      <dgm:spPr>
        <a:solidFill>
          <a:srgbClr val="7030A0"/>
        </a:solidFill>
        <a:ln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การบริหาร</a:t>
          </a:r>
        </a:p>
        <a:p>
          <a:r>
            <a:rPr lang="th-TH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ความเสี่ยง</a:t>
          </a:r>
          <a:endParaRPr lang="th-TH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467EC4-1ABC-4EDF-BC67-0CD7E426C82A}" type="parTrans" cxnId="{40F36AF7-CFDD-47EE-AE6B-5FA3F849BEBE}">
      <dgm:prSet/>
      <dgm:spPr/>
      <dgm:t>
        <a:bodyPr/>
        <a:lstStyle/>
        <a:p>
          <a:endParaRPr lang="th-TH"/>
        </a:p>
      </dgm:t>
    </dgm:pt>
    <dgm:pt modelId="{EC913D09-E7C5-4DE8-9151-CDEEBEE1B515}" type="sibTrans" cxnId="{40F36AF7-CFDD-47EE-AE6B-5FA3F849BEBE}">
      <dgm:prSet/>
      <dgm:spPr/>
      <dgm:t>
        <a:bodyPr/>
        <a:lstStyle/>
        <a:p>
          <a:endParaRPr lang="th-TH"/>
        </a:p>
      </dgm:t>
    </dgm:pt>
    <dgm:pt modelId="{2ACADBD2-8E29-4A33-AF11-6868144E57A7}">
      <dgm:prSet phldrT="[ข้อความ]" custT="1"/>
      <dgm:spPr>
        <a:solidFill>
          <a:srgbClr val="3333FF"/>
        </a:solidFill>
        <a:ln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การควบคุมภายใน</a:t>
          </a:r>
          <a:endParaRPr lang="th-TH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68BFBB-A036-4784-8AAD-3BC2C579B7E0}" type="parTrans" cxnId="{3A42B209-5A43-4847-BDBB-53D198C885A9}">
      <dgm:prSet/>
      <dgm:spPr/>
      <dgm:t>
        <a:bodyPr/>
        <a:lstStyle/>
        <a:p>
          <a:endParaRPr lang="th-TH"/>
        </a:p>
      </dgm:t>
    </dgm:pt>
    <dgm:pt modelId="{14E3C1F6-556F-442F-829C-335AEDF0C312}" type="sibTrans" cxnId="{3A42B209-5A43-4847-BDBB-53D198C885A9}">
      <dgm:prSet/>
      <dgm:spPr/>
      <dgm:t>
        <a:bodyPr/>
        <a:lstStyle/>
        <a:p>
          <a:endParaRPr lang="th-TH"/>
        </a:p>
      </dgm:t>
    </dgm:pt>
    <dgm:pt modelId="{92B38EB6-8D03-443A-9BC5-686D5B86242D}">
      <dgm:prSet phldrT="[ข้อความ]" custT="1"/>
      <dgm:spPr>
        <a:solidFill>
          <a:srgbClr val="008000"/>
        </a:solidFill>
        <a:ln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ระบบการควบคุมภายใน</a:t>
          </a:r>
          <a:endParaRPr lang="th-TH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197C97-B327-4ABF-9EB6-598EF78A1C6A}" type="parTrans" cxnId="{C9166C9D-89E1-4DFA-B849-1AA464810A1D}">
      <dgm:prSet/>
      <dgm:spPr/>
      <dgm:t>
        <a:bodyPr/>
        <a:lstStyle/>
        <a:p>
          <a:endParaRPr lang="th-TH"/>
        </a:p>
      </dgm:t>
    </dgm:pt>
    <dgm:pt modelId="{60706D07-E9BA-45C8-87A2-F6C21D84C733}" type="sibTrans" cxnId="{C9166C9D-89E1-4DFA-B849-1AA464810A1D}">
      <dgm:prSet/>
      <dgm:spPr/>
      <dgm:t>
        <a:bodyPr/>
        <a:lstStyle/>
        <a:p>
          <a:endParaRPr lang="th-TH"/>
        </a:p>
      </dgm:t>
    </dgm:pt>
    <dgm:pt modelId="{A2FF269B-68D6-4FDD-BC1E-EAAD525FF211}" type="pres">
      <dgm:prSet presAssocID="{F985BB9D-0BC4-432C-A9BE-E751265DBC7A}" presName="Name0" presStyleCnt="0">
        <dgm:presLayoutVars>
          <dgm:dir/>
          <dgm:animLvl val="lvl"/>
          <dgm:resizeHandles val="exact"/>
        </dgm:presLayoutVars>
      </dgm:prSet>
      <dgm:spPr/>
    </dgm:pt>
    <dgm:pt modelId="{2ABD7A84-727B-428D-BDB6-C52B33F25091}" type="pres">
      <dgm:prSet presAssocID="{818EC514-1B5F-46A4-93C1-065D974DD214}" presName="parTxOnly" presStyleLbl="node1" presStyleIdx="0" presStyleCnt="3" custLinFactNeighborX="18093" custLinFactNeighborY="5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B1BBCA9-728C-495E-B2A5-6A536BDCF6A5}" type="pres">
      <dgm:prSet presAssocID="{EC913D09-E7C5-4DE8-9151-CDEEBEE1B515}" presName="parTxOnlySpace" presStyleCnt="0"/>
      <dgm:spPr/>
    </dgm:pt>
    <dgm:pt modelId="{F8A51189-3513-4A1B-998A-6E19F52B5039}" type="pres">
      <dgm:prSet presAssocID="{2ACADBD2-8E29-4A33-AF11-6868144E57A7}" presName="parTxOnly" presStyleLbl="node1" presStyleIdx="1" presStyleCnt="3" custLinFactNeighborX="45720" custLinFactNeighborY="5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1068865-FABD-449B-B0F5-839851A7BF39}" type="pres">
      <dgm:prSet presAssocID="{14E3C1F6-556F-442F-829C-335AEDF0C312}" presName="parTxOnlySpace" presStyleCnt="0"/>
      <dgm:spPr/>
    </dgm:pt>
    <dgm:pt modelId="{6B2D297F-D0A5-4F27-96E1-E18DE76E1671}" type="pres">
      <dgm:prSet presAssocID="{92B38EB6-8D03-443A-9BC5-686D5B86242D}" presName="parTxOnly" presStyleLbl="node1" presStyleIdx="2" presStyleCnt="3" custLinFactNeighborX="19735" custLinFactNeighborY="5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6E25732-0ECF-4166-A2D1-14CA0A267E00}" type="presOf" srcId="{F985BB9D-0BC4-432C-A9BE-E751265DBC7A}" destId="{A2FF269B-68D6-4FDD-BC1E-EAAD525FF211}" srcOrd="0" destOrd="0" presId="urn:microsoft.com/office/officeart/2005/8/layout/chevron1"/>
    <dgm:cxn modelId="{EAD4C3E0-4403-46F5-A434-879C055F4573}" type="presOf" srcId="{2ACADBD2-8E29-4A33-AF11-6868144E57A7}" destId="{F8A51189-3513-4A1B-998A-6E19F52B5039}" srcOrd="0" destOrd="0" presId="urn:microsoft.com/office/officeart/2005/8/layout/chevron1"/>
    <dgm:cxn modelId="{BF5AE068-C9F4-41D8-82CC-72DE77F7B5B0}" type="presOf" srcId="{92B38EB6-8D03-443A-9BC5-686D5B86242D}" destId="{6B2D297F-D0A5-4F27-96E1-E18DE76E1671}" srcOrd="0" destOrd="0" presId="urn:microsoft.com/office/officeart/2005/8/layout/chevron1"/>
    <dgm:cxn modelId="{C9166C9D-89E1-4DFA-B849-1AA464810A1D}" srcId="{F985BB9D-0BC4-432C-A9BE-E751265DBC7A}" destId="{92B38EB6-8D03-443A-9BC5-686D5B86242D}" srcOrd="2" destOrd="0" parTransId="{4D197C97-B327-4ABF-9EB6-598EF78A1C6A}" sibTransId="{60706D07-E9BA-45C8-87A2-F6C21D84C733}"/>
    <dgm:cxn modelId="{3A42B209-5A43-4847-BDBB-53D198C885A9}" srcId="{F985BB9D-0BC4-432C-A9BE-E751265DBC7A}" destId="{2ACADBD2-8E29-4A33-AF11-6868144E57A7}" srcOrd="1" destOrd="0" parTransId="{6268BFBB-A036-4784-8AAD-3BC2C579B7E0}" sibTransId="{14E3C1F6-556F-442F-829C-335AEDF0C312}"/>
    <dgm:cxn modelId="{4B48E4D6-18A3-4C80-9154-CF16F8FAAB46}" type="presOf" srcId="{818EC514-1B5F-46A4-93C1-065D974DD214}" destId="{2ABD7A84-727B-428D-BDB6-C52B33F25091}" srcOrd="0" destOrd="0" presId="urn:microsoft.com/office/officeart/2005/8/layout/chevron1"/>
    <dgm:cxn modelId="{40F36AF7-CFDD-47EE-AE6B-5FA3F849BEBE}" srcId="{F985BB9D-0BC4-432C-A9BE-E751265DBC7A}" destId="{818EC514-1B5F-46A4-93C1-065D974DD214}" srcOrd="0" destOrd="0" parTransId="{0D467EC4-1ABC-4EDF-BC67-0CD7E426C82A}" sibTransId="{EC913D09-E7C5-4DE8-9151-CDEEBEE1B515}"/>
    <dgm:cxn modelId="{C2E77824-E6D9-4922-91A6-F6A97B63CBF2}" type="presParOf" srcId="{A2FF269B-68D6-4FDD-BC1E-EAAD525FF211}" destId="{2ABD7A84-727B-428D-BDB6-C52B33F25091}" srcOrd="0" destOrd="0" presId="urn:microsoft.com/office/officeart/2005/8/layout/chevron1"/>
    <dgm:cxn modelId="{782F6424-A9AD-4B98-A671-C4DAB3FE56A7}" type="presParOf" srcId="{A2FF269B-68D6-4FDD-BC1E-EAAD525FF211}" destId="{4B1BBCA9-728C-495E-B2A5-6A536BDCF6A5}" srcOrd="1" destOrd="0" presId="urn:microsoft.com/office/officeart/2005/8/layout/chevron1"/>
    <dgm:cxn modelId="{1933F27D-EF8F-434F-A2EA-159D4FA8A391}" type="presParOf" srcId="{A2FF269B-68D6-4FDD-BC1E-EAAD525FF211}" destId="{F8A51189-3513-4A1B-998A-6E19F52B5039}" srcOrd="2" destOrd="0" presId="urn:microsoft.com/office/officeart/2005/8/layout/chevron1"/>
    <dgm:cxn modelId="{F4BCE5BB-E10E-4BF6-A189-DF0459259B2E}" type="presParOf" srcId="{A2FF269B-68D6-4FDD-BC1E-EAAD525FF211}" destId="{F1068865-FABD-449B-B0F5-839851A7BF39}" srcOrd="3" destOrd="0" presId="urn:microsoft.com/office/officeart/2005/8/layout/chevron1"/>
    <dgm:cxn modelId="{46A78FEC-B50F-49DC-9972-00539B1A5A63}" type="presParOf" srcId="{A2FF269B-68D6-4FDD-BC1E-EAAD525FF211}" destId="{6B2D297F-D0A5-4F27-96E1-E18DE76E167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8DB1D-C186-4727-9332-5F9DD864715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0258-2A90-480D-A5FF-EDF22C40C91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561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FC911-4A8F-4459-B54D-7D6969546B52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503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FC911-4A8F-4459-B54D-7D6969546B52}" type="slidenum">
              <a:rPr lang="th-TH" smtClean="0"/>
              <a:pPr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74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A786-22D7-47DD-9F5D-A5D33DC087B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1017-A0A2-4822-92B5-960D8BFC15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521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A786-22D7-47DD-9F5D-A5D33DC087B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1017-A0A2-4822-92B5-960D8BFC15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893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A786-22D7-47DD-9F5D-A5D33DC087B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1017-A0A2-4822-92B5-960D8BFC15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634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A786-22D7-47DD-9F5D-A5D33DC087B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1017-A0A2-4822-92B5-960D8BFC15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3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A786-22D7-47DD-9F5D-A5D33DC087B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1017-A0A2-4822-92B5-960D8BFC15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879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A786-22D7-47DD-9F5D-A5D33DC087B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1017-A0A2-4822-92B5-960D8BFC15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620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A786-22D7-47DD-9F5D-A5D33DC087B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1017-A0A2-4822-92B5-960D8BFC15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229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A786-22D7-47DD-9F5D-A5D33DC087B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1017-A0A2-4822-92B5-960D8BFC15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402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A786-22D7-47DD-9F5D-A5D33DC087B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1017-A0A2-4822-92B5-960D8BFC15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445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A786-22D7-47DD-9F5D-A5D33DC087B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1017-A0A2-4822-92B5-960D8BFC15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506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A786-22D7-47DD-9F5D-A5D33DC087B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1017-A0A2-4822-92B5-960D8BFC15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13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A786-22D7-47DD-9F5D-A5D33DC087B7}" type="datetimeFigureOut">
              <a:rPr lang="th-TH" smtClean="0"/>
              <a:pPr/>
              <a:t>23/03/61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61017-A0A2-4822-92B5-960D8BFC159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689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3611;&#3619;&#3632;&#3585;&#3634;&#3624;%20&#3624;&#3608;.&#3585;&#3634;&#3619;&#3649;&#3610;&#3656;&#3591;&#3626;&#3656;&#3623;&#3619;&#3634;&#3594;&#3585;&#3634;&#3619;&#3651;&#3609;&#3626;&#3614;&#3607;&#3591;%20&#3611;&#3637;%2060.pdf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esktop\&#3610;&#3619;&#3619;&#3618;&#3634;&#3618;&#3585;&#3634;&#3619;&#3588;&#3623;&#3610;&#3588;&#3640;&#3617;&#3616;&#3634;&#3618;&#3651;&#3609;%2014-16%20&#3617;&#3637;.&#3588;.61%20&#3607;&#3637;&#3656;%20&#3619;&#3636;&#3648;&#3623;&#3629;&#3619;&#3660;&#3652;&#3595;&#3604;&#3660;\&#3619;&#3656;&#3634;&#3591;&#3617;&#3634;&#3605;&#3619;&#3600;&#3634;&#3609;%20&#3626;&#3614;&#3607;.%20&#3611;&#3637;%2060.pdf" TargetMode="External"/><Relationship Id="rId2" Type="http://schemas.openxmlformats.org/officeDocument/2006/relationships/hyperlink" Target="&#3619;&#3656;&#3634;&#3591;&#3617;&#3634;&#3605;&#3619;&#3600;&#3634;&#3609;%20&#3626;&#3614;&#3607;.%20&#3611;&#3637;%2060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14399" y="1386694"/>
            <a:ext cx="10488706" cy="1026694"/>
          </a:xfrm>
          <a:prstGeom prst="rect">
            <a:avLst/>
          </a:prstGeom>
          <a:solidFill>
            <a:srgbClr val="9900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“การควบคุมภายในรากฐานคุณภาพองค์กร”</a:t>
            </a:r>
            <a:endParaRPr lang="th-TH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814021" y="3192371"/>
            <a:ext cx="2965877" cy="107721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 </a:t>
            </a:r>
          </a:p>
          <a:p>
            <a:pPr algn="ctr"/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</a:t>
            </a:r>
            <a:r>
              <a:rPr lang="th-TH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</a:t>
            </a:r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คำ</a:t>
            </a:r>
            <a:r>
              <a:rPr lang="th-TH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วัจนัง</a:t>
            </a:r>
            <a:endParaRPr lang="th-TH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8" descr="http://t3.gstatic.com/images?q=tbn:ANd9GcSLXyYB3URk3vLJXmW3j3qgf5emCSI_BXxhg6AqJUGMK_wEgNBh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40" y="4598667"/>
            <a:ext cx="1185261" cy="162356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603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4597400" y="2640420"/>
            <a:ext cx="2251655" cy="1294705"/>
          </a:xfrm>
          <a:prstGeom prst="ellipse">
            <a:avLst/>
          </a:prstGeom>
          <a:solidFill>
            <a:srgbClr val="A500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ยุทธศาสตร์</a:t>
            </a:r>
          </a:p>
          <a:p>
            <a:pPr algn="ctr"/>
            <a:r>
              <a:rPr lang="th-TH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สพฐ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th-TH" sz="1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งป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ม.2561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328466" y="1795120"/>
            <a:ext cx="1952959" cy="744228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ด้านการจัดการศึกษาเพื่อความมั่นคง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492128" y="991564"/>
            <a:ext cx="2166892" cy="1175670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ด้านการพัฒนาคุณภาพผู้เรียน และส่งเสริมการจัดการศึกษาเพื่อสร้างขีด</a:t>
            </a:r>
          </a:p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ความสามารถในการแข่งขัน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187371" y="2837621"/>
            <a:ext cx="1828803" cy="914400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ด้าน</a:t>
            </a:r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 พัฒนาครูและบุคลากรทางการศึกษา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213557" y="4046047"/>
            <a:ext cx="1845644" cy="1350631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ด้านโอกาส ความเสมอภาค และความเท่าเทียม การเข้าถึงบริการทางการศึกษา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430253" y="4248517"/>
            <a:ext cx="1552753" cy="1350631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ด้านการจัดการศึกษาเพื่อสร้างเสริมคุณภาพ</a:t>
            </a: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ชีวิต</a:t>
            </a:r>
          </a:p>
          <a:p>
            <a:pPr algn="ctr"/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</a:t>
            </a:r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เป็นมิตรกับสิ่งแวดล้อม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373676" y="3978063"/>
            <a:ext cx="1893020" cy="1315452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ด้านการพัฒนาระบบบริหารจัดการและส่งเสริมให้ทุกภาค</a:t>
            </a: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</a:t>
            </a:r>
          </a:p>
          <a:p>
            <a:pPr algn="ctr"/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ส่วนร่วมในการจัด</a:t>
            </a:r>
          </a:p>
          <a:p>
            <a:pPr algn="ctr"/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การศึกษา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52117" y="710862"/>
            <a:ext cx="253714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เสริมสร้าง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ความมั่นคง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 </a:t>
            </a: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สถาบันหลักและ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ปกครอง  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ใน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ระบอบประชาธิปไตยอันมี</a:t>
            </a: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พระมหากษัตริย์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ทรงเป็นประมุข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72850" y="1766375"/>
            <a:ext cx="2525251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ปลูกฝังผู้เรียนด้านคุณธรรม </a:t>
            </a:r>
            <a:endParaRPr 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จริยธรรม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และค่านิยมที่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พึง  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ประสงค์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34750" y="2619145"/>
            <a:ext cx="254598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พัฒนาการจัด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การศึกษา  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โรงเรียน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ในเขตพื้นที่พิเศษ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  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เหมาะสม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ตามบริบทของพื้นที่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57610" y="3978381"/>
            <a:ext cx="2545983" cy="52322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ระบบบริหาร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จัดการ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ให้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มีประสิทธิภาพ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56636" y="4640755"/>
            <a:ext cx="2555355" cy="52322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สร้างความเข้มแข็งใน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  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บริหาร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จัดการแบบมีส่วนร่วม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56684" y="5317258"/>
            <a:ext cx="2561587" cy="52322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ส่งเสริมการมีส่วนร่วม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คุณภาพ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ผู้เรียน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289196" y="5732434"/>
            <a:ext cx="1559859" cy="738664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จัด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การศึกษา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เพื่อสร้าง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เสริมคุณภาพชีวิต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194254" y="5783234"/>
            <a:ext cx="1958002" cy="52322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เพิ่ม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โอกาส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การเข้าถึง  </a:t>
            </a: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การศึกษาที่มีคุณภาพ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437132" y="5732434"/>
            <a:ext cx="1845644" cy="52322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ลดความเหลื่อม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ล้ำ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ทาง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การศึกษา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9437132" y="2795480"/>
            <a:ext cx="23858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พัฒนา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ครูและบุคลากรทางการศึกษา ให้สามารถจัดการเรียนรู้อย่างมีคุณภาพ ในรูปแบบ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ที่หลากหลาย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9482880" y="3969725"/>
            <a:ext cx="234015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พัฒนาระบบ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งานบุคคลให้มีประสิทธิภาพ   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โดย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เชื่อมโยง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กับหน่วยงาน  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ที่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เกี่ยวข้อง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8105599" y="541472"/>
            <a:ext cx="3686340" cy="738664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เสริมสร้าง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ความเข้มแข็งในการพัฒนา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ผู้เรียน</a:t>
            </a: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อย่างมีคุณภาพ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ด้วยการปรับ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หลักสูตร การวัด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และ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ประเมินผลที่เหมาะสม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8105599" y="1328833"/>
            <a:ext cx="3686340" cy="307777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พัฒนาคุณภาพกระบวนการเรียนรู้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8099361" y="1694915"/>
            <a:ext cx="3691916" cy="307777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สร้างขีดความสามารถในการแข่งขัน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8099361" y="2055360"/>
            <a:ext cx="3691916" cy="52322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ส่งเสริมสนับสนุนการทำวิจัย และนำ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ผลการวิจัย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ไปใช้พัฒนา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คุณภาพการจัดการศึกษา</a:t>
            </a:r>
          </a:p>
        </p:txBody>
      </p:sp>
      <p:cxnSp>
        <p:nvCxnSpPr>
          <p:cNvPr id="29" name="ลูกศรเชื่อมต่อแบบตรง 28"/>
          <p:cNvCxnSpPr/>
          <p:nvPr/>
        </p:nvCxnSpPr>
        <p:spPr>
          <a:xfrm rot="10800000">
            <a:off x="4127504" y="2590803"/>
            <a:ext cx="483667" cy="6969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rot="5400000" flipH="1" flipV="1">
            <a:off x="5715002" y="2438401"/>
            <a:ext cx="533401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 rot="10800000" flipV="1">
            <a:off x="4081780" y="3287772"/>
            <a:ext cx="529390" cy="628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 rot="16200000" flipH="1">
            <a:off x="5802518" y="4088241"/>
            <a:ext cx="316595" cy="39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>
            <a:stCxn id="4" idx="6"/>
          </p:cNvCxnSpPr>
          <p:nvPr/>
        </p:nvCxnSpPr>
        <p:spPr>
          <a:xfrm>
            <a:off x="6849055" y="3287773"/>
            <a:ext cx="283265" cy="7508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 flipV="1">
            <a:off x="6849055" y="3251201"/>
            <a:ext cx="344225" cy="111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วงเล็บเหลี่ยมซ้าย 57"/>
          <p:cNvSpPr/>
          <p:nvPr/>
        </p:nvSpPr>
        <p:spPr>
          <a:xfrm>
            <a:off x="7894320" y="594360"/>
            <a:ext cx="152400" cy="193548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วงเล็บเหลี่ยมขวา 60"/>
          <p:cNvSpPr/>
          <p:nvPr/>
        </p:nvSpPr>
        <p:spPr>
          <a:xfrm>
            <a:off x="2969260" y="817880"/>
            <a:ext cx="243839" cy="252222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วงเล็บเหลี่ยมขวา 61"/>
          <p:cNvSpPr/>
          <p:nvPr/>
        </p:nvSpPr>
        <p:spPr>
          <a:xfrm>
            <a:off x="3017520" y="4008120"/>
            <a:ext cx="182880" cy="179832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5" name="ลูกศรเชื่อมต่อแบบตรง 64"/>
          <p:cNvCxnSpPr/>
          <p:nvPr/>
        </p:nvCxnSpPr>
        <p:spPr>
          <a:xfrm>
            <a:off x="9105900" y="5080003"/>
            <a:ext cx="1264920" cy="5587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ลูกศรเชื่อมต่อแบบตรง 72"/>
          <p:cNvCxnSpPr/>
          <p:nvPr/>
        </p:nvCxnSpPr>
        <p:spPr>
          <a:xfrm rot="5400000">
            <a:off x="7978140" y="558546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ลูกศรเชื่อมต่อแบบตรง 78"/>
          <p:cNvCxnSpPr>
            <a:stCxn id="5" idx="1"/>
          </p:cNvCxnSpPr>
          <p:nvPr/>
        </p:nvCxnSpPr>
        <p:spPr>
          <a:xfrm rot="10800000">
            <a:off x="3002280" y="2164080"/>
            <a:ext cx="326186" cy="31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ลูกศรเชื่อมต่อแบบตรง 83"/>
          <p:cNvCxnSpPr/>
          <p:nvPr/>
        </p:nvCxnSpPr>
        <p:spPr>
          <a:xfrm rot="10800000">
            <a:off x="3002280" y="4907280"/>
            <a:ext cx="44196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ลูกศรเชื่อมต่อแบบตรง 107"/>
          <p:cNvCxnSpPr/>
          <p:nvPr/>
        </p:nvCxnSpPr>
        <p:spPr>
          <a:xfrm>
            <a:off x="7658100" y="1498600"/>
            <a:ext cx="4699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ลูกศรเชื่อมต่อแบบตรง 111"/>
          <p:cNvCxnSpPr/>
          <p:nvPr/>
        </p:nvCxnSpPr>
        <p:spPr>
          <a:xfrm>
            <a:off x="9028874" y="3269421"/>
            <a:ext cx="369126" cy="71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ลูกศรเชื่อมต่อแบบตรง 113"/>
          <p:cNvCxnSpPr/>
          <p:nvPr/>
        </p:nvCxnSpPr>
        <p:spPr>
          <a:xfrm>
            <a:off x="9041574" y="3294821"/>
            <a:ext cx="394526" cy="11247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993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900952" y="443754"/>
            <a:ext cx="10757647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นโยบายเกี่ยวกับความโปร่งใสและตรวจสอบได้ของ</a:t>
            </a:r>
            <a:r>
              <a:rPr lang="th-TH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สพฐ</a:t>
            </a:r>
            <a:r>
              <a:rPr lang="th-TH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761999" y="1237129"/>
            <a:ext cx="10910048" cy="110799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200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2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. ด้านบริหาร</a:t>
            </a:r>
          </a:p>
          <a:p>
            <a:r>
              <a:rPr lang="th-TH" sz="2200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2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22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ให้ทุกหน่วยงานในส่วนกลาง/</a:t>
            </a:r>
            <a:r>
              <a:rPr lang="th-TH" sz="2200" dirty="0" err="1">
                <a:latin typeface="Tahoma" pitchFamily="34" charset="0"/>
                <a:cs typeface="Tahoma" pitchFamily="34" charset="0"/>
              </a:rPr>
              <a:t>สพป.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/</a:t>
            </a:r>
            <a:r>
              <a:rPr lang="th-TH" sz="2200" dirty="0" err="1">
                <a:latin typeface="Tahoma" pitchFamily="34" charset="0"/>
                <a:cs typeface="Tahoma" pitchFamily="34" charset="0"/>
              </a:rPr>
              <a:t>สพ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ม./</a:t>
            </a:r>
            <a:r>
              <a:rPr lang="th-TH" sz="2200" dirty="0" err="1" smtClean="0">
                <a:latin typeface="Tahoma" pitchFamily="34" charset="0"/>
                <a:cs typeface="Tahoma" pitchFamily="34" charset="0"/>
              </a:rPr>
              <a:t>สศษ.</a:t>
            </a:r>
            <a:r>
              <a:rPr lang="th-TH" sz="2200" dirty="0" smtClean="0">
                <a:latin typeface="Tahoma" pitchFamily="34" charset="0"/>
                <a:cs typeface="Tahoma" pitchFamily="34" charset="0"/>
              </a:rPr>
              <a:t>แจ้ง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สถานศึกษานำไปปฏิบัติ</a:t>
            </a:r>
          </a:p>
          <a:p>
            <a:r>
              <a:rPr lang="th-TH" sz="2200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2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22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สนับสนุน ส่งเสริมให้ทุกหน่วยงาน มุ่งมั่น </a:t>
            </a:r>
            <a:r>
              <a:rPr lang="th-TH" sz="2200" dirty="0" smtClean="0">
                <a:latin typeface="Tahoma" pitchFamily="34" charset="0"/>
                <a:cs typeface="Tahoma" pitchFamily="34" charset="0"/>
              </a:rPr>
              <a:t>พยายาม ริเริ่ม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ในการสร้างความโปร่งใสในองค์กร</a:t>
            </a:r>
          </a:p>
        </p:txBody>
      </p:sp>
      <p:sp>
        <p:nvSpPr>
          <p:cNvPr id="12294" name="TextBox 4"/>
          <p:cNvSpPr txBox="1">
            <a:spLocks noChangeArrowheads="1"/>
          </p:cNvSpPr>
          <p:nvPr/>
        </p:nvSpPr>
        <p:spPr bwMode="auto">
          <a:xfrm>
            <a:off x="806824" y="2597805"/>
            <a:ext cx="10877080" cy="178510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200" dirty="0">
                <a:latin typeface="Tahoma" pitchFamily="34" charset="0"/>
                <a:cs typeface="Tahoma" pitchFamily="34" charset="0"/>
              </a:rPr>
              <a:t>2. ด้านการให้บริการที่โปร่งใสพร้อมรับการตรวจสอบ</a:t>
            </a:r>
          </a:p>
          <a:p>
            <a:r>
              <a:rPr lang="th-TH" sz="2200" dirty="0">
                <a:latin typeface="Tahoma" pitchFamily="34" charset="0"/>
                <a:cs typeface="Tahoma" pitchFamily="34" charset="0"/>
              </a:rPr>
              <a:t>   </a:t>
            </a:r>
            <a:r>
              <a:rPr lang="th-TH" sz="2200" dirty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 มีมาตรฐานการให้บริการ</a:t>
            </a:r>
          </a:p>
          <a:p>
            <a:r>
              <a:rPr lang="th-TH" sz="2200" dirty="0">
                <a:latin typeface="Tahoma" pitchFamily="34" charset="0"/>
                <a:cs typeface="Tahoma" pitchFamily="34" charset="0"/>
              </a:rPr>
              <a:t>   </a:t>
            </a:r>
            <a:r>
              <a:rPr lang="th-TH" sz="2200" dirty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เผยแพร่มาตรฐานการให้บริการผ่านช่องทางต่าง ๆ</a:t>
            </a:r>
          </a:p>
          <a:p>
            <a:r>
              <a:rPr lang="th-TH" sz="2200" dirty="0">
                <a:latin typeface="Tahoma" pitchFamily="34" charset="0"/>
                <a:cs typeface="Tahoma" pitchFamily="34" charset="0"/>
              </a:rPr>
              <a:t>   </a:t>
            </a:r>
            <a:r>
              <a:rPr lang="th-TH" sz="2200" dirty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สำรวจความพึงพอใจและรับฟังความคิดเห็น</a:t>
            </a:r>
          </a:p>
          <a:p>
            <a:r>
              <a:rPr lang="th-TH" sz="2200" dirty="0">
                <a:latin typeface="Tahoma" pitchFamily="34" charset="0"/>
                <a:cs typeface="Tahoma" pitchFamily="34" charset="0"/>
              </a:rPr>
              <a:t>   </a:t>
            </a:r>
            <a:r>
              <a:rPr lang="th-TH" sz="2200" dirty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นำผลมาประเมิน เพื่อปรับปรุงอย่างเป็นระบบ</a:t>
            </a:r>
          </a:p>
        </p:txBody>
      </p:sp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835517" y="4585073"/>
            <a:ext cx="10859566" cy="1785104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200" dirty="0">
                <a:latin typeface="Tahoma" pitchFamily="34" charset="0"/>
                <a:cs typeface="Tahoma" pitchFamily="34" charset="0"/>
              </a:rPr>
              <a:t>  3. ด้านการเปิดเผยข้อมูลข่าวสาร</a:t>
            </a:r>
          </a:p>
          <a:p>
            <a:r>
              <a:rPr lang="th-TH" sz="2200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2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22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เปิดเผยข้อมูลข่าวสารตามมาตรฐาน พ.ร.บ.ข้อมูลข่าวสาร ฯ</a:t>
            </a:r>
          </a:p>
          <a:p>
            <a:r>
              <a:rPr lang="th-TH" sz="2200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2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22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มีศูนย์ข้อมูลข่าวสาร</a:t>
            </a:r>
          </a:p>
          <a:p>
            <a:r>
              <a:rPr lang="th-TH" sz="2200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2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22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มีการประสานงานแจ้งข้อมูลการจัดสรร</a:t>
            </a:r>
            <a:r>
              <a:rPr lang="th-TH" sz="2200" dirty="0" smtClean="0">
                <a:latin typeface="Tahoma" pitchFamily="34" charset="0"/>
                <a:cs typeface="Tahoma" pitchFamily="34" charset="0"/>
              </a:rPr>
              <a:t>งบประมาณหรือ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การแจ้งเรื่องต่าง </a:t>
            </a:r>
            <a:r>
              <a:rPr lang="th-TH" sz="2200" dirty="0" smtClean="0">
                <a:latin typeface="Tahoma" pitchFamily="34" charset="0"/>
                <a:cs typeface="Tahoma" pitchFamily="34" charset="0"/>
              </a:rPr>
              <a:t>ๆ</a:t>
            </a:r>
          </a:p>
          <a:p>
            <a:r>
              <a:rPr lang="th-TH" sz="2200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lang="th-TH" sz="2200" dirty="0">
                <a:latin typeface="Tahoma" pitchFamily="34" charset="0"/>
                <a:cs typeface="Tahoma" pitchFamily="34" charset="0"/>
              </a:rPr>
              <a:t>ให้หน่วยงานทราบและปฏิบัติ</a:t>
            </a:r>
          </a:p>
        </p:txBody>
      </p:sp>
    </p:spTree>
    <p:extLst>
      <p:ext uri="{BB962C8B-B14F-4D97-AF65-F5344CB8AC3E}">
        <p14:creationId xmlns:p14="http://schemas.microsoft.com/office/powerpoint/2010/main" val="11696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181100" y="649942"/>
            <a:ext cx="10523927" cy="523220"/>
          </a:xfrm>
          <a:prstGeom prst="rect">
            <a:avLst/>
          </a:prstGeom>
          <a:solidFill>
            <a:srgbClr val="3333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นโยบายเกี่ยวกับความโปร่งใสและตรวจสอบได้ของ </a:t>
            </a:r>
            <a:r>
              <a:rPr lang="th-TH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สพฐ</a:t>
            </a:r>
            <a:r>
              <a:rPr lang="th-TH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.(ต่อ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7994" y="1528483"/>
            <a:ext cx="8606118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4. ด้านการดำเนินการต่อเรื่องร้องเรียน ร้องทุกข์</a:t>
            </a:r>
          </a:p>
          <a:p>
            <a:pPr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 </a:t>
            </a:r>
            <a:r>
              <a:rPr lang="th-TH" sz="24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มี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หน่วยงานและช่องทางรับเรื่องร้องเรียน ร้องทุกข์</a:t>
            </a:r>
          </a:p>
          <a:p>
            <a:pPr marL="342900" indent="-342900"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 </a:t>
            </a:r>
            <a:r>
              <a:rPr lang="th-TH" sz="24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มี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การกำหนดขั้นตอนและระยะเวลาดำเนินการ</a:t>
            </a:r>
          </a:p>
          <a:p>
            <a:pPr marL="342900" indent="-342900">
              <a:defRPr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 </a:t>
            </a:r>
            <a:r>
              <a:rPr lang="th-TH" sz="24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ดำเนินการ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ด้วยความรวดเร็ว โปร่งใสและเป็นธรรม </a:t>
            </a:r>
          </a:p>
          <a:p>
            <a:pPr marL="342900" indent="-342900">
              <a:defRPr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</a:t>
            </a:r>
            <a:r>
              <a:rPr lang="th-TH" sz="24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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แจ้ง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ผลการดำเนินการให้ทราบ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6329" y="3673289"/>
            <a:ext cx="8654677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5. ด้านการตรวจสอบและควบคุมภายใน</a:t>
            </a:r>
          </a:p>
          <a:p>
            <a:pPr marL="457200" indent="-457200">
              <a:defRPr/>
            </a:pPr>
            <a:r>
              <a:rPr lang="th-TH" sz="24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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กำหนดให้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มีกลไกการตรวจสอบและควบคุมภายใน</a:t>
            </a:r>
          </a:p>
          <a:p>
            <a:pPr>
              <a:defRPr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 ที่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ดำเนินการตรวจสอบมากกว่าเรื่องการเงินและบัญชี</a:t>
            </a:r>
          </a:p>
          <a:p>
            <a:pPr marL="342900" indent="-342900">
              <a:defRPr/>
            </a:pPr>
            <a:r>
              <a:rPr lang="th-TH" sz="24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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มี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การนำผลการตรวจสอบและควบคุมภายใน</a:t>
            </a:r>
          </a:p>
          <a:p>
            <a:pPr>
              <a:defRPr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   มา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ปรับปรุงการทำงาน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18" descr="computer ma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0087" y="5309079"/>
            <a:ext cx="1318223" cy="104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91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5099" y="647960"/>
            <a:ext cx="9969065" cy="563181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th-TH" sz="28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   </a:t>
            </a:r>
            <a:br>
              <a:rPr lang="th-TH" sz="28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   </a:t>
            </a:r>
            <a:br>
              <a:rPr lang="th-TH" sz="28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   	</a:t>
            </a:r>
            <a:br>
              <a:rPr lang="th-TH" sz="28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	</a:t>
            </a:r>
            <a:br>
              <a:rPr lang="th-TH" sz="28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th-TH" sz="2800" dirty="0">
                <a:solidFill>
                  <a:srgbClr val="FF3300"/>
                </a:solidFill>
                <a:latin typeface="Batang" pitchFamily="18" charset="-127"/>
                <a:ea typeface="Batang" pitchFamily="18" charset="-127"/>
                <a:cs typeface="Tahoma" pitchFamily="34" charset="0"/>
              </a:rPr>
              <a:t>☼</a:t>
            </a:r>
            <a:r>
              <a:rPr lang="th-TH" sz="2800" dirty="0">
                <a:solidFill>
                  <a:srgbClr val="0066FF"/>
                </a:solidFill>
                <a:latin typeface="Batang" pitchFamily="18" charset="-127"/>
                <a:ea typeface="Batang" pitchFamily="18" charset="-127"/>
                <a:cs typeface="Tahoma" pitchFamily="34" charset="0"/>
              </a:rPr>
              <a:t> </a:t>
            </a: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กฎกระทรวงกำหนดหลักเกณฑ์และวิธีการกระจาย</a:t>
            </a:r>
            <a:b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      อำนาจ การบริหารและการจัดการศึกษา พ.ศ. 2550</a:t>
            </a:r>
            <a:b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th-TH" sz="2800" dirty="0">
                <a:solidFill>
                  <a:srgbClr val="FF3300"/>
                </a:solidFill>
                <a:latin typeface="Batang" pitchFamily="18" charset="-127"/>
                <a:cs typeface="Tahoma" pitchFamily="34" charset="0"/>
              </a:rPr>
              <a:t>☼ </a:t>
            </a: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ประกาศ </a:t>
            </a:r>
            <a:r>
              <a:rPr lang="th-TH" sz="2800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สพฐ.</a:t>
            </a: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เรื่องการกระจายอำนาจการบริหารและ</a:t>
            </a:r>
            <a:b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      การจัดการศึกษาของ</a:t>
            </a:r>
            <a:r>
              <a:rPr lang="th-TH" sz="2800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เลขาธิการกพฐ.</a:t>
            </a: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ไปยัง  </a:t>
            </a:r>
            <a:b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         คณะกรรมการ </a:t>
            </a:r>
            <a:r>
              <a:rPr lang="th-TH" sz="2800" b="1" dirty="0" err="1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สพท.</a:t>
            </a:r>
            <a: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และสถานศึกษา </a:t>
            </a:r>
            <a:br>
              <a:rPr lang="th-TH" sz="28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                  	</a:t>
            </a:r>
            <a:b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กระจายอำนาจ 4 ด้าน   </a:t>
            </a:r>
            <a:br>
              <a:rPr lang="th-TH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</a:t>
            </a:r>
            <a:br>
              <a:rPr lang="th-TH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	1.  ด้านวิชาการ</a:t>
            </a:r>
            <a:br>
              <a:rPr lang="th-TH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	2.  ด้านงบประมาณ  </a:t>
            </a:r>
            <a:br>
              <a:rPr lang="th-TH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	3.  ด้านบริหารงานบุคคล</a:t>
            </a:r>
            <a:br>
              <a:rPr lang="th-TH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            	4.  ด้านบริหารทั่วไป              </a:t>
            </a:r>
            <a:r>
              <a:rPr lang="th-TH" sz="28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        </a:t>
            </a:r>
            <a:b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</a:t>
            </a:r>
            <a:b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th-TH" sz="2800" dirty="0">
                <a:latin typeface="Tahoma" pitchFamily="34" charset="0"/>
                <a:cs typeface="Tahoma" pitchFamily="34" charset="0"/>
              </a:rPr>
              <a:t/>
            </a:r>
            <a:br>
              <a:rPr lang="th-TH" sz="2800" dirty="0">
                <a:latin typeface="Tahoma" pitchFamily="34" charset="0"/>
                <a:cs typeface="Tahoma" pitchFamily="34" charset="0"/>
              </a:rPr>
            </a:br>
            <a:endParaRPr lang="th-TH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book_5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5706" y="4273649"/>
            <a:ext cx="1362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029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4"/>
          <p:cNvSpPr/>
          <p:nvPr/>
        </p:nvSpPr>
        <p:spPr>
          <a:xfrm>
            <a:off x="860612" y="164445"/>
            <a:ext cx="10160313" cy="56484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สำนักงานเขตพื้นที่การศึกษาประถมศึกษา/ มัธยมศึกษา</a:t>
            </a:r>
          </a:p>
        </p:txBody>
      </p:sp>
      <p:sp>
        <p:nvSpPr>
          <p:cNvPr id="17" name="Oval 16"/>
          <p:cNvSpPr/>
          <p:nvPr/>
        </p:nvSpPr>
        <p:spPr>
          <a:xfrm>
            <a:off x="5022883" y="850004"/>
            <a:ext cx="1969588" cy="78601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บทบาท อำนาจหน้าที่</a:t>
            </a:r>
            <a:endParaRPr lang="en-US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12820" y="906225"/>
            <a:ext cx="1889850" cy="78601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ขอบข่าย/ภารกิจ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152220" y="1809488"/>
            <a:ext cx="1728192" cy="3749687"/>
          </a:xfrm>
          <a:prstGeom prst="roundRect">
            <a:avLst/>
          </a:prstGeom>
          <a:solidFill>
            <a:srgbClr val="CCFFCC"/>
          </a:solidFill>
          <a:ln w="1905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ด้าน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วิชาการ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</a:t>
            </a:r>
          </a:p>
          <a:p>
            <a:pPr>
              <a:buFont typeface="Wingdings"/>
              <a:buChar char="q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บริหารงาน  </a:t>
            </a:r>
            <a:endParaRPr lang="th-TH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บุคคล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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บริหารงาน</a:t>
            </a:r>
            <a:endParaRPr lang="th-TH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ทั่วไป</a:t>
            </a:r>
            <a:endParaRPr lang="en-US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77460" y="1820943"/>
            <a:ext cx="1695340" cy="3738232"/>
          </a:xfrm>
          <a:prstGeom prst="roundRect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dirty="0">
              <a:solidFill>
                <a:schemeClr val="tx1"/>
              </a:solidFill>
            </a:endParaRPr>
          </a:p>
          <a:p>
            <a:pPr algn="ctr"/>
            <a:endParaRPr lang="th-TH" sz="1800" dirty="0">
              <a:solidFill>
                <a:schemeClr val="tx1"/>
              </a:solidFill>
            </a:endParaRPr>
          </a:p>
          <a:p>
            <a:pPr algn="ctr"/>
            <a:endParaRPr lang="th-TH" sz="1800" dirty="0">
              <a:solidFill>
                <a:schemeClr val="tx1"/>
              </a:solidFill>
            </a:endParaRPr>
          </a:p>
          <a:p>
            <a:pPr algn="ctr"/>
            <a:endParaRPr lang="th-TH" sz="1800" dirty="0">
              <a:solidFill>
                <a:schemeClr val="tx1"/>
              </a:solidFill>
            </a:endParaRPr>
          </a:p>
          <a:p>
            <a:pPr algn="ctr"/>
            <a:endParaRPr lang="th-TH" sz="1800" dirty="0">
              <a:solidFill>
                <a:schemeClr val="tx1"/>
              </a:solidFill>
            </a:endParaRPr>
          </a:p>
          <a:p>
            <a:pPr algn="ctr"/>
            <a:endParaRPr lang="th-TH" sz="1800" dirty="0">
              <a:solidFill>
                <a:schemeClr val="tx1"/>
              </a:solidFill>
            </a:endParaRP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สถานศึกษา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มีระบบการประกันคุณภาพ</a:t>
            </a:r>
            <a:endParaRPr lang="th-TH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การศึกษาจัดการศึกษาและพัฒนาได้ตามมาตรฐาน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การศึกษา</a:t>
            </a:r>
            <a:endParaRPr lang="th-TH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800" dirty="0">
              <a:solidFill>
                <a:schemeClr val="tx1"/>
              </a:solidFill>
            </a:endParaRPr>
          </a:p>
          <a:p>
            <a:pPr algn="ctr"/>
            <a:endParaRPr lang="th-TH" sz="1800" dirty="0">
              <a:solidFill>
                <a:schemeClr val="tx1"/>
              </a:solidFill>
            </a:endParaRPr>
          </a:p>
          <a:p>
            <a:pPr algn="ctr"/>
            <a:endParaRPr lang="th-TH" sz="1800" dirty="0">
              <a:solidFill>
                <a:schemeClr val="tx1"/>
              </a:solidFill>
            </a:endParaRPr>
          </a:p>
          <a:p>
            <a:pPr algn="ctr"/>
            <a:endParaRPr lang="th-TH" sz="1800" dirty="0">
              <a:solidFill>
                <a:schemeClr val="tx1"/>
              </a:solidFill>
            </a:endParaRPr>
          </a:p>
          <a:p>
            <a:pPr algn="ctr"/>
            <a:endParaRPr lang="th-TH" sz="1800" dirty="0">
              <a:solidFill>
                <a:schemeClr val="tx1"/>
              </a:solidFill>
            </a:endParaRPr>
          </a:p>
          <a:p>
            <a:pPr algn="ctr"/>
            <a:endParaRPr lang="th-TH" sz="1800" dirty="0">
              <a:solidFill>
                <a:schemeClr val="tx1"/>
              </a:solidFill>
            </a:endParaRPr>
          </a:p>
          <a:p>
            <a:pPr algn="ctr"/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09882" y="1764791"/>
            <a:ext cx="1631843" cy="3794384"/>
          </a:xfrm>
          <a:prstGeom prst="roundRect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ประสาน</a:t>
            </a:r>
            <a:endParaRPr lang="th-TH" sz="1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ส่งเสริม สนับสนุน</a:t>
            </a:r>
          </a:p>
          <a:p>
            <a:pPr algn="ctr"/>
            <a:r>
              <a:rPr lang="th-TH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</a:t>
            </a:r>
          </a:p>
          <a:p>
            <a:pPr algn="ctr"/>
            <a:r>
              <a:rPr lang="th-TH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กำกับ ดูแล </a:t>
            </a:r>
          </a:p>
          <a:p>
            <a:pPr algn="ctr"/>
            <a:r>
              <a:rPr lang="th-TH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ติดตามประเมินผล</a:t>
            </a:r>
            <a:endParaRPr lang="th-TH" sz="1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นิเทศ ติดตาม</a:t>
            </a:r>
          </a:p>
          <a:p>
            <a:pPr algn="ctr"/>
            <a:r>
              <a:rPr lang="th-TH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วิจัย</a:t>
            </a:r>
          </a:p>
          <a:p>
            <a:pPr algn="ctr"/>
            <a:r>
              <a:rPr lang="th-TH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ให้คำปรึกษา</a:t>
            </a:r>
          </a:p>
          <a:p>
            <a:pPr algn="ctr"/>
            <a:r>
              <a:rPr lang="th-TH" sz="1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ให้การช่วยเหลือ</a:t>
            </a:r>
          </a:p>
        </p:txBody>
      </p:sp>
      <p:sp>
        <p:nvSpPr>
          <p:cNvPr id="24" name="Oval 23"/>
          <p:cNvSpPr/>
          <p:nvPr/>
        </p:nvSpPr>
        <p:spPr>
          <a:xfrm>
            <a:off x="9237119" y="910604"/>
            <a:ext cx="1802916" cy="80564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เป้าหมายปลายทาง</a:t>
            </a:r>
            <a:endParaRPr lang="en-US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00953" y="885258"/>
            <a:ext cx="3928209" cy="467391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5"/>
          <p:cNvSpPr/>
          <p:nvPr/>
        </p:nvSpPr>
        <p:spPr>
          <a:xfrm>
            <a:off x="1069579" y="952127"/>
            <a:ext cx="3527900" cy="395956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กลุ่มอำนวยการ</a:t>
            </a:r>
            <a:endParaRPr lang="th-TH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มุมมน 6"/>
          <p:cNvSpPr/>
          <p:nvPr/>
        </p:nvSpPr>
        <p:spPr>
          <a:xfrm>
            <a:off x="1049644" y="2902552"/>
            <a:ext cx="3527900" cy="37208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กลุ่มบริหารงาน</a:t>
            </a:r>
            <a:r>
              <a:rPr lang="th-TH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บุคคล</a:t>
            </a:r>
          </a:p>
        </p:txBody>
      </p:sp>
      <p:sp>
        <p:nvSpPr>
          <p:cNvPr id="7" name="สี่เหลี่ยมผืนผ้ามุมมน 7"/>
          <p:cNvSpPr/>
          <p:nvPr/>
        </p:nvSpPr>
        <p:spPr>
          <a:xfrm>
            <a:off x="1069579" y="1400232"/>
            <a:ext cx="3527900" cy="342907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กลุ่มนโยบาย</a:t>
            </a:r>
            <a:r>
              <a:rPr lang="th-TH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และแผน</a:t>
            </a:r>
          </a:p>
        </p:txBody>
      </p:sp>
      <p:sp>
        <p:nvSpPr>
          <p:cNvPr id="8" name="สี่เหลี่ยมผืนผ้ามุมมน 9"/>
          <p:cNvSpPr/>
          <p:nvPr/>
        </p:nvSpPr>
        <p:spPr>
          <a:xfrm>
            <a:off x="1049732" y="4661426"/>
            <a:ext cx="3573548" cy="373176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กลุ่มส่งเสริม</a:t>
            </a:r>
            <a:r>
              <a:rPr lang="th-TH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การจัดการศึกษา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049732" y="4023081"/>
            <a:ext cx="3573548" cy="55987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กลุ่มนิเทศ ติดตามและประเมินผล</a:t>
            </a:r>
          </a:p>
          <a:p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การ</a:t>
            </a:r>
            <a:r>
              <a:rPr lang="th-TH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จัดการศึกษา</a:t>
            </a:r>
          </a:p>
        </p:txBody>
      </p:sp>
      <p:sp>
        <p:nvSpPr>
          <p:cNvPr id="10" name="สี่เหลี่ยมผืนผ้ามุมมน 10"/>
          <p:cNvSpPr/>
          <p:nvPr/>
        </p:nvSpPr>
        <p:spPr>
          <a:xfrm>
            <a:off x="1047900" y="2472518"/>
            <a:ext cx="3548828" cy="380314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กลุ่มบริหารการเงินและ</a:t>
            </a:r>
            <a:r>
              <a:rPr lang="th-TH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สินทรัพย์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065775" y="5117431"/>
            <a:ext cx="3573548" cy="348909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หน่วยตรวจสอบ</a:t>
            </a:r>
            <a:r>
              <a:rPr lang="th-TH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93377" y="5860995"/>
            <a:ext cx="10163382" cy="8758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ยุทธศาสตร์ชาติ / แผนพัฒนา </a:t>
            </a:r>
            <a:r>
              <a:rPr lang="th-TH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ศสช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 แผนการศึกษาแห่งชาติ /แผนพัฒนาการศึกษาของศธ./ แผนพัฒนาการศึกษาขั้นพื้นฐานของ </a:t>
            </a:r>
            <a:r>
              <a:rPr lang="th-TH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สพฐ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./คำสั่ง </a:t>
            </a:r>
            <a:r>
              <a:rPr lang="th-TH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คสช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ที่ 19/2560/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กฎ/ประกาศกระทรวงศึกษาธิการเรื่อง การแบ่งส่วนราชการภายในสำนักงานเขตพื้นที่การศึกษาพ.ศ.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 action="ppaction://hlinkfile"/>
              </a:rPr>
              <a:t>2560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ระเบียบ/นโยบาย/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มาตรฐาน/แผนพัฒนาการศึกษาของ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หน่วยงาน/คู่มือการปฏิบัติงาน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   </a:t>
            </a:r>
            <a:endParaRPr lang="th-TH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ลูกศรเชื่อมต่อแบบตรง 26"/>
          <p:cNvCxnSpPr/>
          <p:nvPr/>
        </p:nvCxnSpPr>
        <p:spPr>
          <a:xfrm flipV="1">
            <a:off x="3103148" y="5559175"/>
            <a:ext cx="0" cy="2449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flipV="1">
            <a:off x="10011732" y="5577343"/>
            <a:ext cx="0" cy="2449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 flipV="1">
            <a:off x="8096526" y="5598663"/>
            <a:ext cx="0" cy="2449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 flipV="1">
            <a:off x="6002876" y="5577343"/>
            <a:ext cx="0" cy="244947"/>
          </a:xfrm>
          <a:prstGeom prst="straightConnector1">
            <a:avLst/>
          </a:prstGeom>
          <a:ln w="57150">
            <a:solidFill>
              <a:srgbClr val="000066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 flipV="1">
            <a:off x="4867545" y="3446294"/>
            <a:ext cx="272771" cy="18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/>
          <p:nvPr/>
        </p:nvCxnSpPr>
        <p:spPr>
          <a:xfrm flipV="1">
            <a:off x="6840137" y="3477762"/>
            <a:ext cx="272771" cy="18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 flipV="1">
            <a:off x="8957725" y="3483460"/>
            <a:ext cx="272771" cy="18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สี่เหลี่ยมผืนผ้ามุมมน 9"/>
          <p:cNvSpPr/>
          <p:nvPr/>
        </p:nvSpPr>
        <p:spPr>
          <a:xfrm>
            <a:off x="1048871" y="1809488"/>
            <a:ext cx="3537174" cy="604849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</a:t>
            </a:r>
            <a:r>
              <a:rPr lang="th-TH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ส่งเสริมการศึกษาทางไกล </a:t>
            </a:r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เทคโนโลยี</a:t>
            </a:r>
            <a:r>
              <a:rPr lang="th-TH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สารสนเทศและการสื่อสาร</a:t>
            </a:r>
          </a:p>
        </p:txBody>
      </p:sp>
      <p:sp>
        <p:nvSpPr>
          <p:cNvPr id="32" name="สี่เหลี่ยมผืนผ้ามุมมน 6"/>
          <p:cNvSpPr/>
          <p:nvPr/>
        </p:nvSpPr>
        <p:spPr>
          <a:xfrm>
            <a:off x="1070031" y="3349172"/>
            <a:ext cx="3522474" cy="571731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กลุ่มพัฒนาครูและบุคลากร</a:t>
            </a:r>
          </a:p>
          <a:p>
            <a:r>
              <a:rPr lang="th-TH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ทางการศึกษา</a:t>
            </a:r>
            <a:endParaRPr lang="th-TH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วงรี 5">
            <a:hlinkClick r:id="rId2" action="ppaction://hlinkfile"/>
          </p:cNvPr>
          <p:cNvSpPr/>
          <p:nvPr/>
        </p:nvSpPr>
        <p:spPr>
          <a:xfrm>
            <a:off x="4269756" y="2171098"/>
            <a:ext cx="2399531" cy="1458362"/>
          </a:xfrm>
          <a:prstGeom prst="ellipse">
            <a:avLst/>
          </a:prstGeom>
          <a:solidFill>
            <a:srgbClr val="00660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การประเมินผล</a:t>
            </a:r>
          </a:p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การบริหารและ</a:t>
            </a:r>
          </a:p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การจัดการศึกษา</a:t>
            </a:r>
          </a:p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ตามมาตรฐาน</a:t>
            </a:r>
            <a:endParaRPr lang="th-TH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6910137" y="2310002"/>
            <a:ext cx="1506886" cy="13371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คุณภาพของ</a:t>
            </a:r>
            <a:r>
              <a:rPr lang="th-TH" sz="1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สพท</a:t>
            </a:r>
            <a:r>
              <a:rPr lang="th-TH" sz="1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798799" y="1180062"/>
            <a:ext cx="1466335" cy="120365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มฐ</a:t>
            </a:r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.ที่ ๑</a:t>
            </a:r>
          </a:p>
          <a:p>
            <a:pPr algn="ctr"/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การบริหารจัดการองค์การ</a:t>
            </a:r>
          </a:p>
          <a:p>
            <a:pPr algn="ctr"/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สู่ความเป็นเลิศ</a:t>
            </a:r>
            <a:endParaRPr lang="th-TH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8829560" y="2635249"/>
            <a:ext cx="1629592" cy="122131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มฐ</a:t>
            </a:r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.ที่ 2</a:t>
            </a:r>
          </a:p>
          <a:p>
            <a:pPr algn="ctr"/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การบริหารและ</a:t>
            </a:r>
          </a:p>
          <a:p>
            <a:pPr algn="ctr"/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การจัดการศึกษา</a:t>
            </a:r>
          </a:p>
          <a:p>
            <a:pPr algn="ctr"/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ที่มีประสิทธิภาพ</a:t>
            </a:r>
            <a:endParaRPr lang="th-TH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8855061" y="4146083"/>
            <a:ext cx="1466335" cy="133207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มฐ</a:t>
            </a:r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.ที่ 3</a:t>
            </a:r>
          </a:p>
          <a:p>
            <a:pPr algn="ctr"/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สัมฤทธิผล</a:t>
            </a:r>
          </a:p>
          <a:p>
            <a:pPr algn="ctr"/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</a:t>
            </a:r>
          </a:p>
          <a:p>
            <a:pPr algn="ctr"/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และการจัดการศึกษา</a:t>
            </a:r>
            <a:endParaRPr lang="th-TH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600704" y="1205229"/>
            <a:ext cx="1466335" cy="87218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ประเมินตนเอง และจัดทำ</a:t>
            </a: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</a:t>
            </a:r>
            <a:endParaRPr lang="th-TH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2598866" y="2538934"/>
            <a:ext cx="1466335" cy="87218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เสนอรายงาน</a:t>
            </a:r>
          </a:p>
          <a:p>
            <a:pPr algn="ctr"/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และผลผลิต</a:t>
            </a:r>
          </a:p>
          <a:p>
            <a:pPr algn="ctr"/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ที่สำเร็จ</a:t>
            </a:r>
            <a:endParaRPr lang="th-TH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593974" y="3900206"/>
            <a:ext cx="1466335" cy="87218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เปรียบเทียบผลการประเมิน</a:t>
            </a:r>
            <a:endParaRPr lang="th-TH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กล่องข้อความ 54"/>
          <p:cNvSpPr txBox="1"/>
          <p:nvPr/>
        </p:nvSpPr>
        <p:spPr>
          <a:xfrm>
            <a:off x="718278" y="592998"/>
            <a:ext cx="1566892" cy="95410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กำหนดเป้าหมายและผลผลิต</a:t>
            </a: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ที่คาดหวังเพิ่มเติม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กล่องข้อความ 55"/>
          <p:cNvSpPr txBox="1"/>
          <p:nvPr/>
        </p:nvSpPr>
        <p:spPr>
          <a:xfrm>
            <a:off x="711306" y="1662424"/>
            <a:ext cx="1530061" cy="95410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สอดคล้องกับยุทธศาสตร์ เป้าหมาย นโยบาย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กล่องข้อความ 56"/>
          <p:cNvSpPr txBox="1"/>
          <p:nvPr/>
        </p:nvSpPr>
        <p:spPr>
          <a:xfrm>
            <a:off x="609600" y="2749694"/>
            <a:ext cx="1574697" cy="52322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ข้อมูลประกอบ</a:t>
            </a: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กล่องข้อความ 57"/>
          <p:cNvSpPr txBox="1"/>
          <p:nvPr/>
        </p:nvSpPr>
        <p:spPr>
          <a:xfrm>
            <a:off x="609600" y="3424573"/>
            <a:ext cx="1629206" cy="95410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นำผลการประเมินข้อมูลย้อนกลับปี</a:t>
            </a: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ที่ผ่านมากำหนดเป็นข้อมูลพื้นฐาน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กล่องข้อความ 58"/>
          <p:cNvSpPr txBox="1"/>
          <p:nvPr/>
        </p:nvSpPr>
        <p:spPr>
          <a:xfrm>
            <a:off x="609600" y="4603697"/>
            <a:ext cx="1631767" cy="95410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เปรียบเทียบ</a:t>
            </a: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เพื่อจัดทำ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SAR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/แผนยุทธศาสตร์/แผนพัฒนา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กล่องข้อความ 80"/>
          <p:cNvSpPr txBox="1"/>
          <p:nvPr/>
        </p:nvSpPr>
        <p:spPr>
          <a:xfrm>
            <a:off x="10629290" y="1484151"/>
            <a:ext cx="1162498" cy="55399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 3 ตัวบ่งชี้</a:t>
            </a:r>
          </a:p>
          <a:p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ประเด็น</a:t>
            </a:r>
            <a:endParaRPr lang="th-TH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กล่องข้อความ 81"/>
          <p:cNvSpPr txBox="1"/>
          <p:nvPr/>
        </p:nvSpPr>
        <p:spPr>
          <a:xfrm>
            <a:off x="10625870" y="4498981"/>
            <a:ext cx="1162498" cy="55399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 6 ตัวบ่งชี้</a:t>
            </a:r>
          </a:p>
          <a:p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ประเด็น</a:t>
            </a:r>
            <a:endParaRPr lang="th-TH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กล่องข้อความ 82"/>
          <p:cNvSpPr txBox="1"/>
          <p:nvPr/>
        </p:nvSpPr>
        <p:spPr>
          <a:xfrm>
            <a:off x="10625870" y="2939812"/>
            <a:ext cx="1162498" cy="553998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 5 ตัวบ่งชี้</a:t>
            </a:r>
          </a:p>
          <a:p>
            <a:r>
              <a:rPr lang="th-TH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ประเด็น</a:t>
            </a:r>
            <a:endParaRPr lang="th-TH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5" name="ลูกศรเชื่อมต่อแบบตรง 84"/>
          <p:cNvCxnSpPr>
            <a:stCxn id="6" idx="2"/>
          </p:cNvCxnSpPr>
          <p:nvPr/>
        </p:nvCxnSpPr>
        <p:spPr>
          <a:xfrm flipH="1" flipV="1">
            <a:off x="4146262" y="1547443"/>
            <a:ext cx="123494" cy="13528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ลูกศรเชื่อมต่อแบบตรง 86"/>
          <p:cNvCxnSpPr/>
          <p:nvPr/>
        </p:nvCxnSpPr>
        <p:spPr>
          <a:xfrm flipH="1" flipV="1">
            <a:off x="4102103" y="2900279"/>
            <a:ext cx="281230" cy="4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ลูกศรเชื่อมต่อแบบตรง 88"/>
          <p:cNvCxnSpPr>
            <a:stCxn id="6" idx="2"/>
            <a:endCxn id="30" idx="3"/>
          </p:cNvCxnSpPr>
          <p:nvPr/>
        </p:nvCxnSpPr>
        <p:spPr>
          <a:xfrm flipH="1">
            <a:off x="4060309" y="2900279"/>
            <a:ext cx="209447" cy="14360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ลูกศรเชื่อมต่อแบบตรง 90"/>
          <p:cNvCxnSpPr/>
          <p:nvPr/>
        </p:nvCxnSpPr>
        <p:spPr>
          <a:xfrm>
            <a:off x="6671300" y="2900279"/>
            <a:ext cx="320749" cy="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ลูกศรเชื่อมต่อแบบตรง 92"/>
          <p:cNvCxnSpPr>
            <a:stCxn id="15" idx="6"/>
            <a:endCxn id="16" idx="1"/>
          </p:cNvCxnSpPr>
          <p:nvPr/>
        </p:nvCxnSpPr>
        <p:spPr>
          <a:xfrm flipV="1">
            <a:off x="8417023" y="1781887"/>
            <a:ext cx="381776" cy="11966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>
            <a:stCxn id="15" idx="6"/>
          </p:cNvCxnSpPr>
          <p:nvPr/>
        </p:nvCxnSpPr>
        <p:spPr>
          <a:xfrm>
            <a:off x="8417023" y="2978552"/>
            <a:ext cx="34156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ลูกศรเชื่อมต่อแบบตรง 100"/>
          <p:cNvCxnSpPr>
            <a:stCxn id="16" idx="3"/>
          </p:cNvCxnSpPr>
          <p:nvPr/>
        </p:nvCxnSpPr>
        <p:spPr>
          <a:xfrm>
            <a:off x="10265134" y="1781887"/>
            <a:ext cx="3155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ลูกศรเชื่อมต่อแบบตรง 103"/>
          <p:cNvCxnSpPr>
            <a:stCxn id="18" idx="3"/>
          </p:cNvCxnSpPr>
          <p:nvPr/>
        </p:nvCxnSpPr>
        <p:spPr>
          <a:xfrm>
            <a:off x="10459152" y="3245908"/>
            <a:ext cx="1168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ลูกศรเชื่อมต่อแบบตรง 105"/>
          <p:cNvCxnSpPr/>
          <p:nvPr/>
        </p:nvCxnSpPr>
        <p:spPr>
          <a:xfrm>
            <a:off x="10309622" y="4812122"/>
            <a:ext cx="29906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ลูกศรเชื่อมต่อแบบตรง 107"/>
          <p:cNvCxnSpPr>
            <a:stCxn id="15" idx="6"/>
            <a:endCxn id="19" idx="1"/>
          </p:cNvCxnSpPr>
          <p:nvPr/>
        </p:nvCxnSpPr>
        <p:spPr>
          <a:xfrm>
            <a:off x="8417023" y="2978552"/>
            <a:ext cx="438038" cy="18335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ลูกศรเชื่อมต่อแบบตรง 109"/>
          <p:cNvCxnSpPr>
            <a:stCxn id="28" idx="1"/>
          </p:cNvCxnSpPr>
          <p:nvPr/>
        </p:nvCxnSpPr>
        <p:spPr>
          <a:xfrm flipH="1" flipV="1">
            <a:off x="2342840" y="993874"/>
            <a:ext cx="257864" cy="6474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ลูกศรเชื่อมต่อแบบตรง 111"/>
          <p:cNvCxnSpPr>
            <a:endCxn id="56" idx="3"/>
          </p:cNvCxnSpPr>
          <p:nvPr/>
        </p:nvCxnSpPr>
        <p:spPr>
          <a:xfrm flipH="1">
            <a:off x="2241367" y="1647713"/>
            <a:ext cx="361844" cy="4917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ลูกศรเชื่อมต่อแบบตรง 113"/>
          <p:cNvCxnSpPr>
            <a:endCxn id="57" idx="3"/>
          </p:cNvCxnSpPr>
          <p:nvPr/>
        </p:nvCxnSpPr>
        <p:spPr>
          <a:xfrm flipH="1" flipV="1">
            <a:off x="2184297" y="3011304"/>
            <a:ext cx="415712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ลูกศรเชื่อมต่อแบบตรง 115"/>
          <p:cNvCxnSpPr>
            <a:stCxn id="30" idx="1"/>
            <a:endCxn id="58" idx="3"/>
          </p:cNvCxnSpPr>
          <p:nvPr/>
        </p:nvCxnSpPr>
        <p:spPr>
          <a:xfrm flipH="1" flipV="1">
            <a:off x="2238806" y="3901627"/>
            <a:ext cx="355168" cy="434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ลูกศรเชื่อมต่อแบบตรง 117"/>
          <p:cNvCxnSpPr>
            <a:stCxn id="30" idx="1"/>
            <a:endCxn id="59" idx="3"/>
          </p:cNvCxnSpPr>
          <p:nvPr/>
        </p:nvCxnSpPr>
        <p:spPr>
          <a:xfrm flipH="1">
            <a:off x="2241367" y="4336297"/>
            <a:ext cx="352607" cy="744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ลูกศรเชื่อมต่อแบบตรง 122"/>
          <p:cNvCxnSpPr/>
          <p:nvPr/>
        </p:nvCxnSpPr>
        <p:spPr>
          <a:xfrm flipH="1">
            <a:off x="9540201" y="2375474"/>
            <a:ext cx="8244" cy="257745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ลูกศรเชื่อมต่อแบบตรง 126"/>
          <p:cNvCxnSpPr/>
          <p:nvPr/>
        </p:nvCxnSpPr>
        <p:spPr>
          <a:xfrm>
            <a:off x="9560671" y="3856567"/>
            <a:ext cx="4111" cy="315331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สี่เหลี่ยมผืนผ้ามุมมน 129"/>
          <p:cNvSpPr/>
          <p:nvPr/>
        </p:nvSpPr>
        <p:spPr>
          <a:xfrm>
            <a:off x="2608729" y="244330"/>
            <a:ext cx="8555109" cy="76499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ความสัมพันธ์ของมาตรฐานการควบคุมภายใน</a:t>
            </a:r>
          </a:p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กับการดำเนินงานตามมาตรฐานสานักงานเขตพื้นที่การศึกษา พ.ศ. 2560</a:t>
            </a:r>
            <a:endParaRPr lang="th-TH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4" name="ลูกศรเชื่อมต่อแบบตรง 133"/>
          <p:cNvCxnSpPr>
            <a:stCxn id="55" idx="2"/>
          </p:cNvCxnSpPr>
          <p:nvPr/>
        </p:nvCxnSpPr>
        <p:spPr>
          <a:xfrm>
            <a:off x="1501724" y="1547105"/>
            <a:ext cx="0" cy="9421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ลูกศรเชื่อมต่อแบบตรง 140"/>
          <p:cNvCxnSpPr>
            <a:stCxn id="58" idx="2"/>
            <a:endCxn id="59" idx="0"/>
          </p:cNvCxnSpPr>
          <p:nvPr/>
        </p:nvCxnSpPr>
        <p:spPr>
          <a:xfrm>
            <a:off x="1424203" y="4378680"/>
            <a:ext cx="1281" cy="2250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ลูกศรเชื่อมต่อแบบตรง 142"/>
          <p:cNvCxnSpPr/>
          <p:nvPr/>
        </p:nvCxnSpPr>
        <p:spPr>
          <a:xfrm flipH="1">
            <a:off x="3834121" y="2108534"/>
            <a:ext cx="5268" cy="373901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ลูกศรเชื่อมต่อแบบตรง 144"/>
          <p:cNvCxnSpPr/>
          <p:nvPr/>
        </p:nvCxnSpPr>
        <p:spPr>
          <a:xfrm>
            <a:off x="3834121" y="3407617"/>
            <a:ext cx="0" cy="44895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ลูกศรเชื่อมต่อแบบตรง 147"/>
          <p:cNvCxnSpPr/>
          <p:nvPr/>
        </p:nvCxnSpPr>
        <p:spPr>
          <a:xfrm flipH="1" flipV="1">
            <a:off x="2845229" y="3414407"/>
            <a:ext cx="5950" cy="458232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ลูกศรเชื่อมต่อแบบตรง 149"/>
          <p:cNvCxnSpPr/>
          <p:nvPr/>
        </p:nvCxnSpPr>
        <p:spPr>
          <a:xfrm flipV="1">
            <a:off x="2845229" y="2077411"/>
            <a:ext cx="0" cy="426935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วงรี 182"/>
          <p:cNvSpPr/>
          <p:nvPr/>
        </p:nvSpPr>
        <p:spPr>
          <a:xfrm>
            <a:off x="4996544" y="3852311"/>
            <a:ext cx="2072654" cy="1380247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การปฏิบัติงานตามมาตรฐานการควบคุมภายใน</a:t>
            </a:r>
          </a:p>
        </p:txBody>
      </p:sp>
      <p:sp>
        <p:nvSpPr>
          <p:cNvPr id="184" name="สี่เหลี่ยมผืนผ้า 183"/>
          <p:cNvSpPr/>
          <p:nvPr/>
        </p:nvSpPr>
        <p:spPr>
          <a:xfrm>
            <a:off x="1186543" y="5862237"/>
            <a:ext cx="1968991" cy="593124"/>
          </a:xfrm>
          <a:prstGeom prst="rect">
            <a:avLst/>
          </a:prstGeom>
          <a:solidFill>
            <a:srgbClr val="99FF99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ด้านสภาพแวดล้อมของการควบคุม</a:t>
            </a:r>
            <a:endParaRPr lang="th-TH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สี่เหลี่ยมผืนผ้า 184"/>
          <p:cNvSpPr/>
          <p:nvPr/>
        </p:nvSpPr>
        <p:spPr>
          <a:xfrm>
            <a:off x="3405190" y="5872783"/>
            <a:ext cx="1675056" cy="593124"/>
          </a:xfrm>
          <a:prstGeom prst="rect">
            <a:avLst/>
          </a:prstGeom>
          <a:solidFill>
            <a:srgbClr val="99FF99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ด้านการประเมินความเสี่ยง</a:t>
            </a:r>
            <a:endParaRPr lang="th-TH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สี่เหลี่ยมผืนผ้า 185"/>
          <p:cNvSpPr/>
          <p:nvPr/>
        </p:nvSpPr>
        <p:spPr>
          <a:xfrm>
            <a:off x="5357727" y="5876702"/>
            <a:ext cx="1530924" cy="593124"/>
          </a:xfrm>
          <a:prstGeom prst="rect">
            <a:avLst/>
          </a:prstGeom>
          <a:solidFill>
            <a:srgbClr val="99FF99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ด้านกิจกรรม</a:t>
            </a:r>
          </a:p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</a:t>
            </a:r>
            <a:endParaRPr lang="th-TH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สี่เหลี่ยมผืนผ้า 186"/>
          <p:cNvSpPr/>
          <p:nvPr/>
        </p:nvSpPr>
        <p:spPr>
          <a:xfrm>
            <a:off x="7163079" y="5876702"/>
            <a:ext cx="1681163" cy="593124"/>
          </a:xfrm>
          <a:prstGeom prst="rect">
            <a:avLst/>
          </a:prstGeom>
          <a:solidFill>
            <a:srgbClr val="99FF99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ด้านสารสนเทศและการสื่อสาร</a:t>
            </a:r>
            <a:endParaRPr lang="th-TH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สี่เหลี่ยมผืนผ้า 187"/>
          <p:cNvSpPr/>
          <p:nvPr/>
        </p:nvSpPr>
        <p:spPr>
          <a:xfrm>
            <a:off x="9118670" y="5864687"/>
            <a:ext cx="1657387" cy="593124"/>
          </a:xfrm>
          <a:prstGeom prst="rect">
            <a:avLst/>
          </a:prstGeom>
          <a:solidFill>
            <a:srgbClr val="99FF99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ด้านการติตามประเมินผล</a:t>
            </a:r>
            <a:endParaRPr lang="th-TH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7" name="ลูกศรเชื่อมต่อแบบตรง 216"/>
          <p:cNvCxnSpPr>
            <a:stCxn id="183" idx="4"/>
          </p:cNvCxnSpPr>
          <p:nvPr/>
        </p:nvCxnSpPr>
        <p:spPr>
          <a:xfrm flipH="1">
            <a:off x="2230149" y="5232558"/>
            <a:ext cx="3802722" cy="570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ลูกศรเชื่อมต่อแบบตรง 218"/>
          <p:cNvCxnSpPr>
            <a:stCxn id="183" idx="4"/>
          </p:cNvCxnSpPr>
          <p:nvPr/>
        </p:nvCxnSpPr>
        <p:spPr>
          <a:xfrm flipH="1">
            <a:off x="4309453" y="5232558"/>
            <a:ext cx="1723418" cy="570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ลูกศรเชื่อมต่อแบบตรง 220"/>
          <p:cNvCxnSpPr>
            <a:stCxn id="183" idx="4"/>
          </p:cNvCxnSpPr>
          <p:nvPr/>
        </p:nvCxnSpPr>
        <p:spPr>
          <a:xfrm>
            <a:off x="6032871" y="5232558"/>
            <a:ext cx="70587" cy="616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ลูกศรเชื่อมต่อแบบตรง 222"/>
          <p:cNvCxnSpPr>
            <a:stCxn id="183" idx="4"/>
          </p:cNvCxnSpPr>
          <p:nvPr/>
        </p:nvCxnSpPr>
        <p:spPr>
          <a:xfrm>
            <a:off x="6032871" y="5232558"/>
            <a:ext cx="1853377" cy="5705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ลูกศรเชื่อมต่อแบบตรง 224"/>
          <p:cNvCxnSpPr>
            <a:stCxn id="183" idx="4"/>
          </p:cNvCxnSpPr>
          <p:nvPr/>
        </p:nvCxnSpPr>
        <p:spPr>
          <a:xfrm>
            <a:off x="6032871" y="5232558"/>
            <a:ext cx="3921463" cy="5463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ลูกศรเชื่อมต่อแบบตรง 230"/>
          <p:cNvCxnSpPr>
            <a:stCxn id="184" idx="3"/>
            <a:endCxn id="185" idx="1"/>
          </p:cNvCxnSpPr>
          <p:nvPr/>
        </p:nvCxnSpPr>
        <p:spPr>
          <a:xfrm>
            <a:off x="3155534" y="6158799"/>
            <a:ext cx="249656" cy="1054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ลูกศรเชื่อมต่อแบบตรง 231"/>
          <p:cNvCxnSpPr/>
          <p:nvPr/>
        </p:nvCxnSpPr>
        <p:spPr>
          <a:xfrm>
            <a:off x="8869014" y="6210250"/>
            <a:ext cx="249656" cy="1054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ลูกศรเชื่อมต่อแบบตรง 232"/>
          <p:cNvCxnSpPr/>
          <p:nvPr/>
        </p:nvCxnSpPr>
        <p:spPr>
          <a:xfrm>
            <a:off x="6918788" y="6177441"/>
            <a:ext cx="249656" cy="1054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ลูกศรเชื่อมต่อแบบตรง 233"/>
          <p:cNvCxnSpPr/>
          <p:nvPr/>
        </p:nvCxnSpPr>
        <p:spPr>
          <a:xfrm>
            <a:off x="5105018" y="6177441"/>
            <a:ext cx="249656" cy="1054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ลูกศรเชื่อมต่อแบบตรง 2"/>
          <p:cNvCxnSpPr/>
          <p:nvPr/>
        </p:nvCxnSpPr>
        <p:spPr>
          <a:xfrm flipV="1">
            <a:off x="6910137" y="3554987"/>
            <a:ext cx="379253" cy="406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4850236" y="1255972"/>
            <a:ext cx="1692077" cy="652664"/>
          </a:xfrm>
          <a:prstGeom prst="flowChartAlternateProcess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ทุกปีงบประมาณ</a:t>
            </a:r>
            <a:endParaRPr lang="th-TH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แผนผังลําดับงาน: กระบวนการสำรอง 60"/>
          <p:cNvSpPr/>
          <p:nvPr/>
        </p:nvSpPr>
        <p:spPr>
          <a:xfrm>
            <a:off x="7457559" y="4276512"/>
            <a:ext cx="1160902" cy="876503"/>
          </a:xfrm>
          <a:prstGeom prst="flowChartAlternateProcess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</a:t>
            </a:r>
          </a:p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ทุกปีงบประมาณ</a:t>
            </a:r>
          </a:p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ตามระเบียบ</a:t>
            </a:r>
          </a:p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ข้อ 6</a:t>
            </a:r>
            <a:endParaRPr lang="th-TH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h-TH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ลูกศรเชื่อมต่อแบบตรง 25"/>
          <p:cNvCxnSpPr/>
          <p:nvPr/>
        </p:nvCxnSpPr>
        <p:spPr>
          <a:xfrm>
            <a:off x="5574191" y="1937958"/>
            <a:ext cx="0" cy="1866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flipH="1" flipV="1">
            <a:off x="7116138" y="4691259"/>
            <a:ext cx="294480" cy="62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ปุ่มปฏิบัติการ: ไปข้างหน้าหรือถัดไป 1">
            <a:hlinkClick r:id="rId3" action="ppaction://hlinkfile" highlightClick="1"/>
          </p:cNvPr>
          <p:cNvSpPr/>
          <p:nvPr/>
        </p:nvSpPr>
        <p:spPr>
          <a:xfrm>
            <a:off x="11541385" y="282518"/>
            <a:ext cx="160421" cy="158504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41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8" grpId="0" animBg="1"/>
      <p:bldP spid="19" grpId="0" animBg="1"/>
      <p:bldP spid="28" grpId="0" animBg="1"/>
      <p:bldP spid="29" grpId="0" animBg="1"/>
      <p:bldP spid="30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81" grpId="0" animBg="1"/>
      <p:bldP spid="82" grpId="0" animBg="1"/>
      <p:bldP spid="83" grpId="0" animBg="1"/>
      <p:bldP spid="130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4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4061" y="1412776"/>
            <a:ext cx="10421843" cy="138499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buFont typeface="Wingdings"/>
              <a:buChar char="q"/>
            </a:pPr>
            <a:r>
              <a:rPr lang="th-TH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วัตถุประสงค์หลัก คือ การติดตาม กำกับ ควบคุมและดูแล ให้มีการจัดกระบวนการเพื่อใช้ทรัพยากรให้มีประสิทธิภาพ ตรงเป้าหมาย คุ้มค่าและประหยัด เพื่อให้เกิดประโยชน์สูงสุดต่อผู้มีส่วนเกี่ยวข้อง</a:t>
            </a:r>
            <a:endParaRPr lang="th-TH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061" y="3356993"/>
            <a:ext cx="10421843" cy="224676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รากฐานที่จะช่วยให้มีการกำกับ ดูแลองค์กร</a:t>
            </a:r>
          </a:p>
          <a:p>
            <a:r>
              <a:rPr lang="th-TH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   ที่ดีประกอบด้วย</a:t>
            </a:r>
          </a:p>
          <a:p>
            <a:r>
              <a:rPr lang="th-TH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            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* 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การควบคุมภายใน</a:t>
            </a:r>
          </a:p>
          <a:p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             * 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การบริหารความเสี่ยง</a:t>
            </a:r>
          </a:p>
          <a:p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             * 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การตรวจสอบภายใน</a:t>
            </a:r>
            <a:endParaRPr lang="th-TH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017549" y="332656"/>
            <a:ext cx="4896544" cy="914400"/>
          </a:xfrm>
          <a:prstGeom prst="roundRect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การบริหารองค์กรที่ดี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G01863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4581128"/>
            <a:ext cx="21986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6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65" y="785795"/>
            <a:ext cx="7143800" cy="646331"/>
          </a:xfrm>
          <a:prstGeom prst="rect">
            <a:avLst/>
          </a:prstGeom>
          <a:solidFill>
            <a:srgbClr val="80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ความเสี่ยงไม่มีวันหมด</a:t>
            </a:r>
            <a:endParaRPr lang="th-TH" sz="3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0475" y="1857364"/>
            <a:ext cx="10053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Tahoma" pitchFamily="34" charset="0"/>
                <a:cs typeface="Tahoma" pitchFamily="34" charset="0"/>
              </a:rPr>
              <a:t>“ สิ่งหนึ่งที่เราต้องยอมรับก็คือ ไม่มีองค์กรหรือบุคคลใดที่จะดำเนินงานอยู่ในสภาวะแวดล้อมที่ปราศจากความเสี่ยง ทุกคนหรือทุกองค์กรจะดำรงอยู่ภายใต้ความเสี่ยงทั้งนั้น”</a:t>
            </a:r>
            <a:endParaRPr lang="th-TH" sz="3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5" descr="95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6" y="4619634"/>
            <a:ext cx="2000264" cy="16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5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3467" y="357166"/>
            <a:ext cx="9429816" cy="857256"/>
          </a:xfrm>
          <a:solidFill>
            <a:srgbClr val="000066"/>
          </a:solidFill>
        </p:spPr>
        <p:txBody>
          <a:bodyPr>
            <a:noAutofit/>
          </a:bodyPr>
          <a:lstStyle/>
          <a:p>
            <a:pPr algn="ctr"/>
            <a:r>
              <a:rPr lang="th-TH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บริหารความ</a:t>
            </a:r>
            <a:r>
              <a:rPr lang="th-TH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เสี่ยงกับ</a:t>
            </a:r>
            <a:r>
              <a:rPr lang="th-TH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การควบคุมภายใน</a:t>
            </a:r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527051" y="1557338"/>
            <a:ext cx="2880783" cy="10779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th-TH">
                <a:latin typeface="Tahoma" pitchFamily="34" charset="0"/>
                <a:cs typeface="Tahoma" pitchFamily="34" charset="0"/>
              </a:rPr>
              <a:t>โอกาส</a:t>
            </a:r>
          </a:p>
        </p:txBody>
      </p:sp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8688918" y="1557339"/>
            <a:ext cx="2880783" cy="115093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th-TH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ภาวะคุกคาม</a:t>
            </a:r>
          </a:p>
        </p:txBody>
      </p:sp>
      <p:sp>
        <p:nvSpPr>
          <p:cNvPr id="36869" name="Rectangle 6" descr="Green marble"/>
          <p:cNvSpPr>
            <a:spLocks noChangeArrowheads="1"/>
          </p:cNvSpPr>
          <p:nvPr/>
        </p:nvSpPr>
        <p:spPr bwMode="auto">
          <a:xfrm>
            <a:off x="1968500" y="3357563"/>
            <a:ext cx="8544984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th-TH"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สพป. / สพม. / โรงเรียน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407834" y="4941888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 sz="1600">
              <a:cs typeface="BrowalliaUPC" pitchFamily="34" charset="-34"/>
            </a:endParaRP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3983567" y="5805488"/>
            <a:ext cx="3744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 sz="1600">
              <a:cs typeface="BrowalliaUPC" pitchFamily="34" charset="-34"/>
            </a:endParaRPr>
          </a:p>
        </p:txBody>
      </p:sp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3510654" y="5357813"/>
            <a:ext cx="508089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   การควบคุมภายใน</a:t>
            </a:r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3714735" y="1844675"/>
            <a:ext cx="47625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การบริหารความเสี่ยง</a:t>
            </a:r>
          </a:p>
        </p:txBody>
      </p:sp>
      <p:sp>
        <p:nvSpPr>
          <p:cNvPr id="36874" name="Rectangle 17"/>
          <p:cNvSpPr>
            <a:spLocks noChangeArrowheads="1"/>
          </p:cNvSpPr>
          <p:nvPr/>
        </p:nvSpPr>
        <p:spPr bwMode="auto">
          <a:xfrm>
            <a:off x="719667" y="5229226"/>
            <a:ext cx="2688167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th-TH">
                <a:latin typeface="Tahoma" pitchFamily="34" charset="0"/>
                <a:cs typeface="Tahoma" pitchFamily="34" charset="0"/>
              </a:rPr>
              <a:t>จุดแข็ง</a:t>
            </a:r>
          </a:p>
        </p:txBody>
      </p:sp>
      <p:sp>
        <p:nvSpPr>
          <p:cNvPr id="36875" name="Rectangle 18"/>
          <p:cNvSpPr>
            <a:spLocks noChangeArrowheads="1"/>
          </p:cNvSpPr>
          <p:nvPr/>
        </p:nvSpPr>
        <p:spPr bwMode="auto">
          <a:xfrm>
            <a:off x="8688918" y="5229226"/>
            <a:ext cx="2688167" cy="720725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th-TH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จุดอ่อน</a:t>
            </a:r>
          </a:p>
        </p:txBody>
      </p:sp>
      <p:sp>
        <p:nvSpPr>
          <p:cNvPr id="36876" name="AutoShape 19"/>
          <p:cNvSpPr>
            <a:spLocks noChangeArrowheads="1"/>
          </p:cNvSpPr>
          <p:nvPr/>
        </p:nvSpPr>
        <p:spPr bwMode="auto">
          <a:xfrm rot="-2391713">
            <a:off x="3405718" y="4654550"/>
            <a:ext cx="1153583" cy="287338"/>
          </a:xfrm>
          <a:prstGeom prst="notchedRightArrow">
            <a:avLst>
              <a:gd name="adj1" fmla="val 50000"/>
              <a:gd name="adj2" fmla="val 7527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6877" name="AutoShape 20"/>
          <p:cNvSpPr>
            <a:spLocks noChangeArrowheads="1"/>
          </p:cNvSpPr>
          <p:nvPr/>
        </p:nvSpPr>
        <p:spPr bwMode="auto">
          <a:xfrm rot="7947902">
            <a:off x="8255265" y="2733411"/>
            <a:ext cx="865188" cy="383117"/>
          </a:xfrm>
          <a:prstGeom prst="notchedRightArrow">
            <a:avLst>
              <a:gd name="adj1" fmla="val 50000"/>
              <a:gd name="adj2" fmla="val 7527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6878" name="AutoShape 21"/>
          <p:cNvSpPr>
            <a:spLocks noChangeArrowheads="1"/>
          </p:cNvSpPr>
          <p:nvPr/>
        </p:nvSpPr>
        <p:spPr bwMode="auto">
          <a:xfrm rot="2969681">
            <a:off x="2976299" y="2661974"/>
            <a:ext cx="865187" cy="383117"/>
          </a:xfrm>
          <a:prstGeom prst="notchedRightArrow">
            <a:avLst>
              <a:gd name="adj1" fmla="val 50000"/>
              <a:gd name="adj2" fmla="val 7527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6879" name="AutoShape 22"/>
          <p:cNvSpPr>
            <a:spLocks noChangeArrowheads="1"/>
          </p:cNvSpPr>
          <p:nvPr/>
        </p:nvSpPr>
        <p:spPr bwMode="auto">
          <a:xfrm rot="-7904950">
            <a:off x="7774783" y="4605074"/>
            <a:ext cx="865187" cy="383116"/>
          </a:xfrm>
          <a:prstGeom prst="notchedRightArrow">
            <a:avLst>
              <a:gd name="adj1" fmla="val 50000"/>
              <a:gd name="adj2" fmla="val 7527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6880" name="Text Box 23"/>
          <p:cNvSpPr txBox="1">
            <a:spLocks noChangeArrowheads="1"/>
          </p:cNvSpPr>
          <p:nvPr/>
        </p:nvSpPr>
        <p:spPr bwMode="auto">
          <a:xfrm>
            <a:off x="9160933" y="6215064"/>
            <a:ext cx="1645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1400" b="1" dirty="0">
                <a:latin typeface="Tahoma" pitchFamily="34" charset="0"/>
                <a:cs typeface="Tahoma" pitchFamily="34" charset="0"/>
              </a:rPr>
              <a:t> ( สม</a:t>
            </a:r>
            <a:r>
              <a:rPr lang="th-TH" sz="1400" b="1" dirty="0" err="1">
                <a:latin typeface="Tahoma" pitchFamily="34" charset="0"/>
                <a:cs typeface="Tahoma" pitchFamily="34" charset="0"/>
              </a:rPr>
              <a:t>มาต</a:t>
            </a:r>
            <a:r>
              <a:rPr lang="th-TH" sz="1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2554</a:t>
            </a: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400" b="1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08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UTA4p0sNC6Q/TTLtOCPBAxI/AAAAAAAAABs/N6x_RSqZtmg/s1600/COSO-C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50" y="2517052"/>
            <a:ext cx="3633188" cy="25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/>
          <p:cNvSpPr txBox="1"/>
          <p:nvPr/>
        </p:nvSpPr>
        <p:spPr>
          <a:xfrm>
            <a:off x="358735" y="1762795"/>
            <a:ext cx="3251316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องค์ประกอบ</a:t>
            </a:r>
            <a:endParaRPr lang="th-TH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581627" y="210126"/>
            <a:ext cx="446536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วัตถุประสงค์ </a:t>
            </a:r>
            <a:endParaRPr lang="th-TH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599875" y="4062560"/>
            <a:ext cx="4465364" cy="338554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หน่วยงานขององค์กรแบ่งเป็น 4 ระดับ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58735" y="408786"/>
            <a:ext cx="5257883" cy="707886"/>
          </a:xfrm>
          <a:prstGeom prst="rect">
            <a:avLst/>
          </a:prstGeom>
          <a:solidFill>
            <a:schemeClr val="tx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กรอบงานการบริหาร</a:t>
            </a:r>
          </a:p>
          <a:p>
            <a:pPr algn="ctr"/>
            <a:r>
              <a:rPr lang="th-TH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ความเสี่ยงตามแนวทางของ </a:t>
            </a: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COSO</a:t>
            </a:r>
            <a:endParaRPr lang="th-TH"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7599875" y="602104"/>
            <a:ext cx="4448787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ด้านกลยุทธ์ (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Strategic)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ระดับสูงต้อง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สอดคล้องและ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พันธ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ขององค์กร                                   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581628" y="1394192"/>
            <a:ext cx="4465365" cy="73866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ด้านการปฏิบัติการ (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Operation)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</a:t>
            </a: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ทรัพยากร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อย่างมีประสิทธิผล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ประสิทธิภาพ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7581627" y="2204864"/>
            <a:ext cx="4465367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ด้านการรายงาน (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Reporting)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มีความน่าเชื่อถือ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8" name="สี่เหลี่ยมผืนผ้า 1037"/>
          <p:cNvSpPr/>
          <p:nvPr/>
        </p:nvSpPr>
        <p:spPr>
          <a:xfrm>
            <a:off x="7581630" y="4561384"/>
            <a:ext cx="4465364" cy="30777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ระดับทั่วทั้งองค์กร (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Entity-level : EL)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1" name="กล่องข้อความ 1040"/>
          <p:cNvSpPr txBox="1"/>
          <p:nvPr/>
        </p:nvSpPr>
        <p:spPr>
          <a:xfrm>
            <a:off x="7536159" y="4921424"/>
            <a:ext cx="4465364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th-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ระดับส่วนงาน (</a:t>
            </a:r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Division : D)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2" name="กล่องข้อความ 1041"/>
          <p:cNvSpPr txBox="1"/>
          <p:nvPr/>
        </p:nvSpPr>
        <p:spPr>
          <a:xfrm>
            <a:off x="7556361" y="5281464"/>
            <a:ext cx="4490633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ระดับหน่วยงาน (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units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BU)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3" name="กล่องข้อความ 1042"/>
          <p:cNvSpPr txBox="1"/>
          <p:nvPr/>
        </p:nvSpPr>
        <p:spPr>
          <a:xfrm>
            <a:off x="7581628" y="5641504"/>
            <a:ext cx="4465365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4.ระดับหน่วยงาย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ย่อย (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Subsidiary : S)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4" name="กล่องข้อความ 1043"/>
          <p:cNvSpPr txBox="1"/>
          <p:nvPr/>
        </p:nvSpPr>
        <p:spPr>
          <a:xfrm>
            <a:off x="258307" y="2314763"/>
            <a:ext cx="2438488" cy="30777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สภาพแวดล้อมภายในองค์กร</a:t>
            </a:r>
          </a:p>
        </p:txBody>
      </p:sp>
      <p:sp>
        <p:nvSpPr>
          <p:cNvPr id="1045" name="กล่องข้อความ 1044"/>
          <p:cNvSpPr txBox="1"/>
          <p:nvPr/>
        </p:nvSpPr>
        <p:spPr>
          <a:xfrm>
            <a:off x="287111" y="2681227"/>
            <a:ext cx="3251316" cy="30777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th-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การกำหนดวัตถุประสงค์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6" name="กล่องข้อความ 1045"/>
          <p:cNvSpPr txBox="1"/>
          <p:nvPr/>
        </p:nvSpPr>
        <p:spPr>
          <a:xfrm>
            <a:off x="293835" y="3065948"/>
            <a:ext cx="3251317" cy="30777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การ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บ่งชี้เหตุการณ์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7" name="กล่องข้อความ 1046"/>
          <p:cNvSpPr txBox="1"/>
          <p:nvPr/>
        </p:nvSpPr>
        <p:spPr>
          <a:xfrm>
            <a:off x="280179" y="3450037"/>
            <a:ext cx="3251316" cy="30777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การประเมินความ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เสี่ยง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" name="กล่องข้อความ 1047"/>
          <p:cNvSpPr txBox="1"/>
          <p:nvPr/>
        </p:nvSpPr>
        <p:spPr>
          <a:xfrm>
            <a:off x="293037" y="3818220"/>
            <a:ext cx="3251316" cy="30777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การตอบสนองความ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เสี่ยง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9" name="กล่องข้อความ 1048"/>
          <p:cNvSpPr txBox="1"/>
          <p:nvPr/>
        </p:nvSpPr>
        <p:spPr>
          <a:xfrm>
            <a:off x="285221" y="4165154"/>
            <a:ext cx="3251316" cy="30777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กิจกรรม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</a:t>
            </a:r>
          </a:p>
        </p:txBody>
      </p:sp>
      <p:sp>
        <p:nvSpPr>
          <p:cNvPr id="1050" name="สี่เหลี่ยมผืนผ้า 1049"/>
          <p:cNvSpPr/>
          <p:nvPr/>
        </p:nvSpPr>
        <p:spPr>
          <a:xfrm>
            <a:off x="285219" y="4511411"/>
            <a:ext cx="3251316" cy="30777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สารสนเทศและ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การสื่อสาร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1" name="กล่องข้อความ 1050"/>
          <p:cNvSpPr txBox="1"/>
          <p:nvPr/>
        </p:nvSpPr>
        <p:spPr>
          <a:xfrm>
            <a:off x="289869" y="4890601"/>
            <a:ext cx="3251316" cy="30777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การติดตามและ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ประเมินผล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74" name="ลูกศรเชื่อมต่อแบบตรง 1073"/>
          <p:cNvCxnSpPr/>
          <p:nvPr/>
        </p:nvCxnSpPr>
        <p:spPr>
          <a:xfrm>
            <a:off x="5527543" y="1681040"/>
            <a:ext cx="0" cy="7906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ลูกศรเชื่อมต่อแบบตรง 1076"/>
          <p:cNvCxnSpPr/>
          <p:nvPr/>
        </p:nvCxnSpPr>
        <p:spPr>
          <a:xfrm>
            <a:off x="4943872" y="1268761"/>
            <a:ext cx="0" cy="11840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8" name="ลูกศรเชื่อมต่อแบบตรง 1087"/>
          <p:cNvCxnSpPr/>
          <p:nvPr/>
        </p:nvCxnSpPr>
        <p:spPr>
          <a:xfrm>
            <a:off x="5999989" y="2185627"/>
            <a:ext cx="0" cy="2671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ตัวเชื่อมต่อตรง 1091"/>
          <p:cNvCxnSpPr/>
          <p:nvPr/>
        </p:nvCxnSpPr>
        <p:spPr>
          <a:xfrm>
            <a:off x="4956983" y="1268760"/>
            <a:ext cx="26166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ตัวเชื่อมต่อตรง 1095"/>
          <p:cNvCxnSpPr/>
          <p:nvPr/>
        </p:nvCxnSpPr>
        <p:spPr>
          <a:xfrm>
            <a:off x="5527543" y="1681040"/>
            <a:ext cx="20461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8" name="กล่องข้อความ 1137"/>
          <p:cNvSpPr txBox="1"/>
          <p:nvPr/>
        </p:nvSpPr>
        <p:spPr>
          <a:xfrm>
            <a:off x="7602426" y="2834352"/>
            <a:ext cx="4471237" cy="738664"/>
          </a:xfrm>
          <a:prstGeom prst="rect">
            <a:avLst/>
          </a:prstGeom>
          <a:solidFill>
            <a:srgbClr val="FFFFCC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ด้านการปฏิบัติตามกฎระเบียบ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Compliance)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การปฏิบัติให้ถูกต้องตาม  </a:t>
            </a:r>
          </a:p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กฎระเบียบที่เกี่ยวข้อง</a:t>
            </a:r>
          </a:p>
        </p:txBody>
      </p:sp>
      <p:cxnSp>
        <p:nvCxnSpPr>
          <p:cNvPr id="1208" name="ตัวเชื่อมต่อหักมุม 1207"/>
          <p:cNvCxnSpPr/>
          <p:nvPr/>
        </p:nvCxnSpPr>
        <p:spPr>
          <a:xfrm rot="5400000">
            <a:off x="6934954" y="5214729"/>
            <a:ext cx="1168678" cy="169764"/>
          </a:xfrm>
          <a:prstGeom prst="bentConnector3">
            <a:avLst>
              <a:gd name="adj1" fmla="val -72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ตัวเชื่อมต่อหักมุม 218"/>
          <p:cNvCxnSpPr/>
          <p:nvPr/>
        </p:nvCxnSpPr>
        <p:spPr>
          <a:xfrm rot="16200000" flipV="1">
            <a:off x="6556773" y="5006313"/>
            <a:ext cx="896923" cy="858352"/>
          </a:xfrm>
          <a:prstGeom prst="bentConnector3">
            <a:avLst>
              <a:gd name="adj1" fmla="val -153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4" name="ลูกศรเชื่อมต่อแบบตรง 1223"/>
          <p:cNvCxnSpPr/>
          <p:nvPr/>
        </p:nvCxnSpPr>
        <p:spPr>
          <a:xfrm flipV="1">
            <a:off x="7248128" y="4613648"/>
            <a:ext cx="0" cy="11113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6" name="ลูกศรเชื่อมต่อแบบตรง 1225"/>
          <p:cNvCxnSpPr/>
          <p:nvPr/>
        </p:nvCxnSpPr>
        <p:spPr>
          <a:xfrm flipV="1">
            <a:off x="7041962" y="4749033"/>
            <a:ext cx="2151" cy="6375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ลูกศรเชื่อมต่อแบบตรง 1232"/>
          <p:cNvCxnSpPr/>
          <p:nvPr/>
        </p:nvCxnSpPr>
        <p:spPr>
          <a:xfrm flipV="1">
            <a:off x="6768075" y="4852106"/>
            <a:ext cx="0" cy="300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8" name="ตัวเชื่อมต่อตรง 1237"/>
          <p:cNvCxnSpPr/>
          <p:nvPr/>
        </p:nvCxnSpPr>
        <p:spPr>
          <a:xfrm>
            <a:off x="6768075" y="5152246"/>
            <a:ext cx="7265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3" name="ตัวเชื่อมต่อตรง 1242"/>
          <p:cNvCxnSpPr/>
          <p:nvPr/>
        </p:nvCxnSpPr>
        <p:spPr>
          <a:xfrm flipV="1">
            <a:off x="7234647" y="5724159"/>
            <a:ext cx="39039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0" name="ตัวเชื่อมต่อตรง 1249"/>
          <p:cNvCxnSpPr/>
          <p:nvPr/>
        </p:nvCxnSpPr>
        <p:spPr>
          <a:xfrm>
            <a:off x="7029603" y="5373217"/>
            <a:ext cx="50655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2" name="ลูกศรเชื่อมต่อแบบตรง 1271"/>
          <p:cNvCxnSpPr/>
          <p:nvPr/>
        </p:nvCxnSpPr>
        <p:spPr>
          <a:xfrm>
            <a:off x="6735559" y="2319216"/>
            <a:ext cx="0" cy="1665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4" name="ตัวเชื่อมต่อตรง 1273"/>
          <p:cNvCxnSpPr/>
          <p:nvPr/>
        </p:nvCxnSpPr>
        <p:spPr>
          <a:xfrm>
            <a:off x="5999990" y="2185627"/>
            <a:ext cx="15241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8" name="ตัวเชื่อมต่อหักมุม 1277"/>
          <p:cNvCxnSpPr/>
          <p:nvPr/>
        </p:nvCxnSpPr>
        <p:spPr>
          <a:xfrm rot="16200000" flipH="1">
            <a:off x="6717915" y="2346727"/>
            <a:ext cx="739874" cy="704593"/>
          </a:xfrm>
          <a:prstGeom prst="bentConnector3">
            <a:avLst>
              <a:gd name="adj1" fmla="val -160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9" name="ตัวเชื่อมต่อตรง 1288"/>
          <p:cNvCxnSpPr/>
          <p:nvPr/>
        </p:nvCxnSpPr>
        <p:spPr>
          <a:xfrm flipH="1">
            <a:off x="7429844" y="3068960"/>
            <a:ext cx="1725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1" name="ลูกศรเชื่อมต่อแบบตรง 1310"/>
          <p:cNvCxnSpPr>
            <a:stCxn id="1044" idx="3"/>
          </p:cNvCxnSpPr>
          <p:nvPr/>
        </p:nvCxnSpPr>
        <p:spPr>
          <a:xfrm>
            <a:off x="2696795" y="2468652"/>
            <a:ext cx="1027812" cy="5849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ลูกศรเชื่อมต่อแบบตรง 320"/>
          <p:cNvCxnSpPr>
            <a:stCxn id="1045" idx="3"/>
          </p:cNvCxnSpPr>
          <p:nvPr/>
        </p:nvCxnSpPr>
        <p:spPr>
          <a:xfrm>
            <a:off x="3538427" y="2835115"/>
            <a:ext cx="163812" cy="4986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ลูกศรเชื่อมต่อแบบตรง 322"/>
          <p:cNvCxnSpPr/>
          <p:nvPr/>
        </p:nvCxnSpPr>
        <p:spPr>
          <a:xfrm>
            <a:off x="3560200" y="3271885"/>
            <a:ext cx="150749" cy="3946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0" name="ลูกศรเชื่อมต่อแบบตรง 1329"/>
          <p:cNvCxnSpPr>
            <a:stCxn id="1047" idx="3"/>
          </p:cNvCxnSpPr>
          <p:nvPr/>
        </p:nvCxnSpPr>
        <p:spPr>
          <a:xfrm>
            <a:off x="3531495" y="3603925"/>
            <a:ext cx="179455" cy="3681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5" name="ลูกศรเชื่อมต่อแบบตรง 1334"/>
          <p:cNvCxnSpPr/>
          <p:nvPr/>
        </p:nvCxnSpPr>
        <p:spPr>
          <a:xfrm flipV="1">
            <a:off x="3503713" y="4665299"/>
            <a:ext cx="24787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ลูกศรเชื่อมต่อแบบตรง 407"/>
          <p:cNvCxnSpPr/>
          <p:nvPr/>
        </p:nvCxnSpPr>
        <p:spPr>
          <a:xfrm flipV="1">
            <a:off x="3503713" y="4365104"/>
            <a:ext cx="24787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ลูกศรเชื่อมต่อแบบตรง 408"/>
          <p:cNvCxnSpPr/>
          <p:nvPr/>
        </p:nvCxnSpPr>
        <p:spPr>
          <a:xfrm flipV="1">
            <a:off x="3447863" y="4941168"/>
            <a:ext cx="24787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ลูกศรเชื่อมต่อแบบตรง 409"/>
          <p:cNvCxnSpPr/>
          <p:nvPr/>
        </p:nvCxnSpPr>
        <p:spPr>
          <a:xfrm flipV="1">
            <a:off x="3503713" y="4077073"/>
            <a:ext cx="24787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กล่องข้อความ 1"/>
          <p:cNvSpPr txBox="1"/>
          <p:nvPr/>
        </p:nvSpPr>
        <p:spPr>
          <a:xfrm>
            <a:off x="8135700" y="6207694"/>
            <a:ext cx="251863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สรุปสาระ จาก </a:t>
            </a:r>
            <a:r>
              <a:rPr lang="en-US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COSO</a:t>
            </a:r>
            <a:r>
              <a:rPr lang="th-TH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2013</a:t>
            </a:r>
            <a:endParaRPr lang="th-TH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4" grpId="0" animBg="1"/>
      <p:bldP spid="15" grpId="0" animBg="1"/>
      <p:bldP spid="1038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13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617259" y="3705400"/>
            <a:ext cx="5472952" cy="224676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th-T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ศาสตร์</a:t>
            </a:r>
            <a:r>
              <a:rPr lang="th-TH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พระราชา อยู่</a:t>
            </a:r>
            <a:r>
              <a:rPr lang="th-T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บน</a:t>
            </a:r>
            <a:r>
              <a:rPr lang="th-TH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พื้นฐาน </a:t>
            </a:r>
            <a:r>
              <a:rPr lang="th-T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ป. </a:t>
            </a:r>
            <a:r>
              <a:rPr lang="th-TH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th-TH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</a:t>
            </a:r>
            <a:r>
              <a:rPr lang="th-TH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ที่ทรงทำ </a:t>
            </a:r>
            <a:r>
              <a:rPr lang="th-TH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คำ</a:t>
            </a:r>
            <a:r>
              <a:rPr lang="th-TH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ที่ทรง</a:t>
            </a:r>
            <a:r>
              <a:rPr lang="th-TH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แนะ    </a:t>
            </a:r>
            <a:endParaRPr lang="th-TH" u="sng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ปฏิบัติ   ทรง</a:t>
            </a:r>
            <a:r>
              <a:rPr lang="th-T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 </a:t>
            </a:r>
          </a:p>
          <a:p>
            <a:r>
              <a:rPr lang="th-TH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ปริยัติ    ศึกษา </a:t>
            </a:r>
            <a:r>
              <a:rPr lang="th-T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ทรงสอน</a:t>
            </a:r>
          </a:p>
          <a:p>
            <a:r>
              <a:rPr lang="th-T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ปฏิเวธ   ผล</a:t>
            </a:r>
            <a:r>
              <a:rPr lang="th-T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</a:t>
            </a:r>
            <a:r>
              <a:rPr lang="th-TH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การกระทำ</a:t>
            </a:r>
            <a:endParaRPr lang="th-TH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486835" y="1984465"/>
            <a:ext cx="7171765" cy="1384995"/>
          </a:xfrm>
          <a:prstGeom prst="rect">
            <a:avLst/>
          </a:prstGeom>
          <a:solidFill>
            <a:srgbClr val="FFCC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ศาสตร์แห่งการพัฒนา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of Development</a:t>
            </a:r>
          </a:p>
          <a:p>
            <a:r>
              <a:rPr lang="th-T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ศาสตร์แห่งการครองตน </a:t>
            </a:r>
            <a:r>
              <a:rPr lang="th-TH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of Behavior</a:t>
            </a:r>
          </a:p>
          <a:p>
            <a:r>
              <a:rPr lang="th-TH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ศาสตร์แห่งการอยู่ร่วมกัน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of Co-Existence</a:t>
            </a:r>
            <a:endParaRPr lang="th-TH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780871" y="4179033"/>
            <a:ext cx="2183237" cy="1243134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พื้นฐาน</a:t>
            </a:r>
          </a:p>
          <a:p>
            <a:pPr algn="ctr"/>
            <a:r>
              <a:rPr lang="th-TH" sz="3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ป.</a:t>
            </a:r>
            <a:endParaRPr lang="th-TH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53" y="936569"/>
            <a:ext cx="3029412" cy="223159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162" y="3628174"/>
            <a:ext cx="2717247" cy="2328126"/>
          </a:xfrm>
          <a:prstGeom prst="rect">
            <a:avLst/>
          </a:prstGeom>
        </p:spPr>
      </p:pic>
      <p:sp>
        <p:nvSpPr>
          <p:cNvPr id="11" name="ดาว 4 แฉก 10"/>
          <p:cNvSpPr/>
          <p:nvPr/>
        </p:nvSpPr>
        <p:spPr>
          <a:xfrm>
            <a:off x="4072850" y="4678368"/>
            <a:ext cx="152400" cy="15442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cxnSp>
        <p:nvCxnSpPr>
          <p:cNvPr id="15" name="ตัวเชื่อมต่อหักมุม 14"/>
          <p:cNvCxnSpPr/>
          <p:nvPr/>
        </p:nvCxnSpPr>
        <p:spPr>
          <a:xfrm rot="10800000" flipV="1">
            <a:off x="4475860" y="1175015"/>
            <a:ext cx="2162963" cy="1523729"/>
          </a:xfrm>
          <a:prstGeom prst="bentConnector3">
            <a:avLst>
              <a:gd name="adj1" fmla="val 120207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วงเล็บเหลี่ยมซ้าย 22"/>
          <p:cNvSpPr/>
          <p:nvPr/>
        </p:nvSpPr>
        <p:spPr>
          <a:xfrm>
            <a:off x="3076494" y="3784791"/>
            <a:ext cx="478293" cy="2129543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7933764" y="6131180"/>
            <a:ext cx="3671047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สรุปจาก 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 book 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ดร.สุ</a:t>
            </a:r>
            <a:r>
              <a:rPr lang="th-TH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วิทย์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เมษิ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นท</a:t>
            </a:r>
            <a:r>
              <a:rPr lang="th-TH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รีย์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6733592" y="553447"/>
            <a:ext cx="2751363" cy="1243134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ศาสตร์พระราชา</a:t>
            </a:r>
            <a:endParaRPr lang="th-TH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ดาว 4 แฉก 15"/>
          <p:cNvSpPr/>
          <p:nvPr/>
        </p:nvSpPr>
        <p:spPr>
          <a:xfrm>
            <a:off x="4058114" y="5061871"/>
            <a:ext cx="152400" cy="15442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7" name="ดาว 4 แฉก 16"/>
          <p:cNvSpPr/>
          <p:nvPr/>
        </p:nvSpPr>
        <p:spPr>
          <a:xfrm>
            <a:off x="4072850" y="5423150"/>
            <a:ext cx="152400" cy="15442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HibJLtNhfL0/VDF1zLKCFiI/AAAAAAAAAHw/xI1KRz7W3Hs/s1600/coso-I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0" r="26537" b="18125"/>
          <a:stretch/>
        </p:blipFill>
        <p:spPr bwMode="auto">
          <a:xfrm>
            <a:off x="5135894" y="2952228"/>
            <a:ext cx="3829247" cy="270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/>
          <p:cNvSpPr txBox="1"/>
          <p:nvPr/>
        </p:nvSpPr>
        <p:spPr>
          <a:xfrm>
            <a:off x="6464855" y="696160"/>
            <a:ext cx="1920213" cy="338554"/>
          </a:xfrm>
          <a:prstGeom prst="rect">
            <a:avLst/>
          </a:prstGeom>
          <a:solidFill>
            <a:srgbClr val="FF00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วัตถุประสงค์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6480043" y="1147299"/>
            <a:ext cx="5380148" cy="584775"/>
          </a:xfrm>
          <a:prstGeom prst="rect">
            <a:avLst/>
          </a:prstGeom>
          <a:solidFill>
            <a:srgbClr val="FFCC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1.ด้านความมีประ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ประสิทธิภาพและประสิทธิผล </a:t>
            </a:r>
          </a:p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ของ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480043" y="1783833"/>
            <a:ext cx="5380148" cy="584775"/>
          </a:xfrm>
          <a:prstGeom prst="rect">
            <a:avLst/>
          </a:prstGeom>
          <a:solidFill>
            <a:srgbClr val="FFCC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2.ด้านความ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เชื่อถือ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ได้ของข้อมูล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และรายงาน</a:t>
            </a:r>
          </a:p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ทาง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การเงิน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483720" y="2454334"/>
            <a:ext cx="5376597" cy="338554"/>
          </a:xfrm>
          <a:prstGeom prst="rect">
            <a:avLst/>
          </a:prstGeom>
          <a:solidFill>
            <a:srgbClr val="FFCC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3.ด้านการปฏิบัติตามกฎหมาย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ระเบียบข้อบังคับ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28031" y="3549634"/>
            <a:ext cx="4136664" cy="338554"/>
          </a:xfrm>
          <a:prstGeom prst="rect">
            <a:avLst/>
          </a:prstGeom>
          <a:solidFill>
            <a:srgbClr val="CCFFCC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1.สภาพแวดล้อมการควบคุมภายใน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28032" y="3968184"/>
            <a:ext cx="4115841" cy="338554"/>
          </a:xfrm>
          <a:prstGeom prst="rect">
            <a:avLst/>
          </a:prstGeom>
          <a:solidFill>
            <a:srgbClr val="CCFFCC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2.การประเมินความเสี่ยง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37329" y="4386084"/>
            <a:ext cx="4115841" cy="338554"/>
          </a:xfrm>
          <a:prstGeom prst="rect">
            <a:avLst/>
          </a:prstGeom>
          <a:solidFill>
            <a:srgbClr val="CCFFCC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3.กิจกรรมการควบคุม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839540" y="4776367"/>
            <a:ext cx="4125155" cy="338554"/>
          </a:xfrm>
          <a:prstGeom prst="rect">
            <a:avLst/>
          </a:prstGeom>
          <a:solidFill>
            <a:srgbClr val="CCFFCC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4.สารสนเทศและการสื่อสาร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815414" y="5186929"/>
            <a:ext cx="4104329" cy="338554"/>
          </a:xfrm>
          <a:prstGeom prst="rect">
            <a:avLst/>
          </a:prstGeom>
          <a:solidFill>
            <a:srgbClr val="CCFFCC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5.การติดตามและประเมินผล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69680" y="3072705"/>
            <a:ext cx="4074193" cy="369332"/>
          </a:xfrm>
          <a:prstGeom prst="rect">
            <a:avLst/>
          </a:prstGeom>
          <a:solidFill>
            <a:srgbClr val="008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องค์ประกอบ</a:t>
            </a:r>
            <a:endParaRPr lang="th-TH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>
            <a:off x="5375920" y="3456093"/>
            <a:ext cx="220824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6480042" y="3257371"/>
            <a:ext cx="3840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5615947" y="3257371"/>
            <a:ext cx="4800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>
            <a:off x="5903979" y="3072705"/>
            <a:ext cx="48005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ตัวเชื่อมต่อหักมุม 1023"/>
          <p:cNvCxnSpPr>
            <a:stCxn id="3" idx="1"/>
          </p:cNvCxnSpPr>
          <p:nvPr/>
        </p:nvCxnSpPr>
        <p:spPr>
          <a:xfrm rot="10800000" flipV="1">
            <a:off x="5903979" y="1439686"/>
            <a:ext cx="576064" cy="1633019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ตัวเชื่อมต่อหักมุม 1026"/>
          <p:cNvCxnSpPr/>
          <p:nvPr/>
        </p:nvCxnSpPr>
        <p:spPr>
          <a:xfrm rot="10800000" flipV="1">
            <a:off x="5630256" y="2095300"/>
            <a:ext cx="849787" cy="1171845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ตัวเชื่อมต่อหักมุม 1029"/>
          <p:cNvCxnSpPr/>
          <p:nvPr/>
        </p:nvCxnSpPr>
        <p:spPr>
          <a:xfrm rot="10800000" flipV="1">
            <a:off x="5375920" y="2640310"/>
            <a:ext cx="1107800" cy="818426"/>
          </a:xfrm>
          <a:prstGeom prst="bentConnector3">
            <a:avLst>
              <a:gd name="adj1" fmla="val 10121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ลูกศรเชื่อมต่อแบบตรง 1032"/>
          <p:cNvCxnSpPr/>
          <p:nvPr/>
        </p:nvCxnSpPr>
        <p:spPr>
          <a:xfrm>
            <a:off x="4943872" y="3718911"/>
            <a:ext cx="473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5008336" y="4137461"/>
            <a:ext cx="473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>
            <a:off x="5008336" y="4535082"/>
            <a:ext cx="473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/>
          <p:nvPr/>
        </p:nvCxnSpPr>
        <p:spPr>
          <a:xfrm>
            <a:off x="4974008" y="4945644"/>
            <a:ext cx="473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/>
          <p:nvPr/>
        </p:nvCxnSpPr>
        <p:spPr>
          <a:xfrm>
            <a:off x="4943872" y="5330945"/>
            <a:ext cx="473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วงเล็บปีกกาขวา 1034"/>
          <p:cNvSpPr/>
          <p:nvPr/>
        </p:nvSpPr>
        <p:spPr>
          <a:xfrm>
            <a:off x="9072331" y="2952227"/>
            <a:ext cx="384043" cy="1658638"/>
          </a:xfrm>
          <a:prstGeom prst="rightBrac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6" name="กล่องข้อความ 1035"/>
          <p:cNvSpPr txBox="1"/>
          <p:nvPr/>
        </p:nvSpPr>
        <p:spPr>
          <a:xfrm>
            <a:off x="9648395" y="3532942"/>
            <a:ext cx="1091966" cy="369332"/>
          </a:xfrm>
          <a:prstGeom prst="rect">
            <a:avLst/>
          </a:prstGeom>
          <a:solidFill>
            <a:srgbClr val="000099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1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</a:t>
            </a:r>
            <a:endParaRPr lang="th-TH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7" name="กล่องข้อความ 1036"/>
          <p:cNvSpPr txBox="1"/>
          <p:nvPr/>
        </p:nvSpPr>
        <p:spPr>
          <a:xfrm>
            <a:off x="837329" y="680771"/>
            <a:ext cx="3017172" cy="707886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  <a:effectLst>
            <a:reflection blurRad="6350" stA="50000" endA="275" endPos="40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กรอบงานการควบคุมภายใน</a:t>
            </a:r>
          </a:p>
          <a:p>
            <a:pPr algn="ctr"/>
            <a:r>
              <a:rPr lang="th-TH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ตามแนวทางของ </a:t>
            </a: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COSO</a:t>
            </a:r>
            <a:endParaRPr lang="th-TH"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8135700" y="6207694"/>
            <a:ext cx="2462534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สรุปสาระจาก </a:t>
            </a:r>
            <a:r>
              <a:rPr lang="en-US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COSO</a:t>
            </a:r>
            <a:r>
              <a:rPr lang="th-TH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2013</a:t>
            </a:r>
            <a:endParaRPr lang="th-TH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035" grpId="0" animBg="1"/>
      <p:bldP spid="1036" grpId="0" animBg="1"/>
      <p:bldP spid="103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8878" y="451694"/>
            <a:ext cx="8465594" cy="6001643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ทำไม </a:t>
            </a:r>
            <a:r>
              <a:rPr lang="en-US" sz="6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endParaRPr lang="th-TH" sz="6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4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4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สพท</a:t>
            </a:r>
            <a:r>
              <a:rPr lang="th-TH" sz="4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.และสถานศึกษา</a:t>
            </a:r>
          </a:p>
          <a:p>
            <a:pPr algn="ctr"/>
            <a:r>
              <a:rPr lang="th-TH" sz="4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ต้องมีระบบควบคุมภายใน</a:t>
            </a:r>
          </a:p>
          <a:p>
            <a:pPr algn="ctr"/>
            <a:r>
              <a:rPr lang="th-TH" sz="6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ทำไม ?</a:t>
            </a:r>
          </a:p>
          <a:p>
            <a:pPr algn="ctr"/>
            <a:r>
              <a:rPr lang="th-TH" sz="4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ต้องรายงานการประเมินผล</a:t>
            </a:r>
          </a:p>
          <a:p>
            <a:pPr algn="ctr"/>
            <a:r>
              <a:rPr lang="th-TH" sz="44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การควบคุมภายในทุกปี</a:t>
            </a:r>
          </a:p>
          <a:p>
            <a:pPr algn="ctr"/>
            <a:endParaRPr lang="th-TH" sz="4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44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ทารก, ร้องไห้, บ้า, อารมณ์เสีย, เด็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3" y="4797152"/>
            <a:ext cx="82089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809720" y="784944"/>
            <a:ext cx="8643998" cy="600164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latin typeface="Tahoma" pitchFamily="34" charset="0"/>
                <a:cs typeface="Tahoma" pitchFamily="34" charset="0"/>
              </a:rPr>
              <a:t>	ในการจัดวางระบบการควบคุมภายในองค์กรของท่าน </a:t>
            </a:r>
          </a:p>
          <a:p>
            <a:r>
              <a:rPr lang="th-TH" sz="2400" b="1" dirty="0">
                <a:latin typeface="Tahoma" pitchFamily="34" charset="0"/>
                <a:cs typeface="Tahoma" pitchFamily="34" charset="0"/>
              </a:rPr>
              <a:t>  ท่านได้จัดทำสิ่งต่อไปนี้หรือยัง :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ทำความเข้าใจกับมาตรฐานการควบคุมภายในที่กำหนด		      โดยคณะกรรมการตรวจเงินแผ่นดิน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สร้างสภาพแวดล้อมการควบคุมที่ดี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ระบุวัตถุประสงค์การควบคุมเพื่อบริหารความเสี่ยง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ประเมินความเสี่ยงที่มีผลกระทบต่อความสำเร็จ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</a:rPr>
              <a:t>                ตามวัตถุประสงค์ของการควบคุมที่กำหนด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กำหนดนโยบายการควบคุมและวิธีปฏิบัติ เพื่อให้บรรลุ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</a:rPr>
              <a:t>               วัตถุประสงค์ของการควบคุม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ดำรงไว้ซึ่งความซื่อสัตย์และความมีจริยธรรม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ดำรงไว้ซึ่งความรู้ ความชำนาญในระดับที่จะช่วยให้มั่นใจ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</a:rPr>
              <a:t>                ว่าผลการดำเนินงานมี ประสิทธิภาพและประสิทธิผล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ดำรงไว้ซึ่งความรู้ ความเข้าใจเกี่ยวกับการควบคุมภายใน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</a:rPr>
              <a:t>               ที่เพียงพอที่จะปฏิบัติหน้าที่ความรับผิดชอบอย่างมี	  	      ประสิทธิภาพ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9930" y="142853"/>
            <a:ext cx="3770583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Checklist 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สำหรับผู้บริหาร</a:t>
            </a:r>
            <a:endParaRPr lang="th-TH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024034" y="570630"/>
            <a:ext cx="8072494" cy="600164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latin typeface="Tahoma" pitchFamily="34" charset="0"/>
                <a:cs typeface="Tahoma" pitchFamily="34" charset="0"/>
              </a:rPr>
              <a:t>	</a:t>
            </a:r>
          </a:p>
          <a:p>
            <a:r>
              <a:rPr lang="th-TH" sz="2400" b="1" dirty="0">
                <a:latin typeface="Tahoma" pitchFamily="34" charset="0"/>
                <a:cs typeface="Tahoma" pitchFamily="34" charset="0"/>
              </a:rPr>
              <a:t>	ในการนำการควบคุมภายในไปสู่การปฏิบัติ </a:t>
            </a:r>
          </a:p>
          <a:p>
            <a:r>
              <a:rPr lang="th-TH" sz="2400" b="1" dirty="0">
                <a:latin typeface="Tahoma" pitchFamily="34" charset="0"/>
                <a:cs typeface="Tahoma" pitchFamily="34" charset="0"/>
              </a:rPr>
              <a:t>    ท่านได้กระทำสิ่งต่อไปนี้หรือยัง :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ออกแบบการควบคุมภายในขององค์กร ให้มี	    	      มาตรฐานไม่ต่ำกว่าตามมาตรฐานการ ควบคุมภายใน	      ที่คณะกรรมการตรวจเงินแผ่นดินกำหนด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โครงสร้างการควบคุมภายในขององค์กรเหมาะสม	       และคุ้มค่า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นำระบบการควบคุมภายในที่มีประสิทธิผลมาใช้ทั่วทั้ง	      องค์กร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แจ้งข้อปฏิบัติเกี่ยวกับการควบคุมให้ผู้เกี่ยวข้องทราบ	      และถือปฏิบัติโดยผ่านสายการบังคับบัญชาแผนงาน 	      และนโยบายของผู้บริหาร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จัดให้มีการติดตามประเมินผลอย่างต่อเนื่องเกี่ยวกับ	      การปฏิบัติตามระบบการควบคุมภายในขององค์กร ?</a:t>
            </a:r>
          </a:p>
          <a:p>
            <a:endParaRPr lang="th-TH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621" y="1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itchFamily="34" charset="0"/>
                <a:cs typeface="Tahoma" pitchFamily="34" charset="0"/>
              </a:rPr>
              <a:t>( ต่อ )</a:t>
            </a:r>
          </a:p>
        </p:txBody>
      </p:sp>
    </p:spTree>
    <p:extLst>
      <p:ext uri="{BB962C8B-B14F-4D97-AF65-F5344CB8AC3E}">
        <p14:creationId xmlns:p14="http://schemas.microsoft.com/office/powerpoint/2010/main" val="113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38282" y="714357"/>
            <a:ext cx="8572560" cy="563231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latin typeface="Tahoma" pitchFamily="34" charset="0"/>
                <a:cs typeface="Tahoma" pitchFamily="34" charset="0"/>
              </a:rPr>
              <a:t>	</a:t>
            </a:r>
          </a:p>
          <a:p>
            <a:r>
              <a:rPr lang="th-TH" sz="2400" b="1" dirty="0">
                <a:latin typeface="Tahoma" pitchFamily="34" charset="0"/>
                <a:cs typeface="Tahoma" pitchFamily="34" charset="0"/>
              </a:rPr>
              <a:t>	ในส่วนที่เกี่ยวกับงานของผู้ตรวจสอบภายใน </a:t>
            </a:r>
          </a:p>
          <a:p>
            <a:r>
              <a:rPr lang="th-TH" sz="2400" b="1" dirty="0">
                <a:latin typeface="Tahoma" pitchFamily="34" charset="0"/>
                <a:cs typeface="Tahoma" pitchFamily="34" charset="0"/>
              </a:rPr>
              <a:t>    ท่านได้จัดทำสิ่งต่อไปนี้หรือยัง :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จัดให้มีหน่วยตรวจสอบภายใน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ให้การยอมรับว่างานการตรวจสอบภายในเป็นส่วนหนึ่ง	      	      ของการควบคุมภายในขององค์กร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แสดงให้เห็นถึงความเข้าใจในความแตกต่างระหว่าง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</a:rPr>
              <a:t>  	      การควบคุมภายในและการตรวจสอบภายใน?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ให้ความมั่นใจว่าหน่วยตรวจสอบภายในมีความเป็นอิสระ	      	      จากกิจกรรมที่ตรวจสอบ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มอบหมายให้หน่วยตรวจสอบภายในรับผิดชอบในการ	      	      ประเมินประสิทธิผลของการควบคุมภายในขององค์กร ?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  <a:sym typeface="Wingdings"/>
              </a:rPr>
              <a:t>	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จัดให้มีระบบติดตามผลความคืบหน้าขององค์กรในการ	      	      ปฏิบัติตามข้อเสนอแนะนำของ ผู้ตรวจสอบ ?</a:t>
            </a:r>
          </a:p>
          <a:p>
            <a:endParaRPr lang="th-TH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4497" y="181254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ahoma" pitchFamily="34" charset="0"/>
                <a:cs typeface="Tahoma" pitchFamily="34" charset="0"/>
              </a:rPr>
              <a:t>( ต่อ )</a:t>
            </a:r>
          </a:p>
        </p:txBody>
      </p:sp>
    </p:spTree>
    <p:extLst>
      <p:ext uri="{BB962C8B-B14F-4D97-AF65-F5344CB8AC3E}">
        <p14:creationId xmlns:p14="http://schemas.microsoft.com/office/powerpoint/2010/main" val="16830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91544" y="908721"/>
            <a:ext cx="832100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ระเบียบ</a:t>
            </a:r>
          </a:p>
          <a:p>
            <a:pPr algn="ctr"/>
            <a:r>
              <a:rPr lang="th-TH" sz="4000" b="1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คตง</a:t>
            </a:r>
            <a:r>
              <a:rPr lang="th-TH" sz="4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.ว่า</a:t>
            </a:r>
            <a:r>
              <a:rPr lang="th-TH" sz="4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ด้วยการกำหนด</a:t>
            </a:r>
            <a:endParaRPr lang="th-TH" sz="4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sz="4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มาตรฐานการควบคุมภายใน</a:t>
            </a:r>
          </a:p>
          <a:p>
            <a:pPr algn="ctr"/>
            <a:r>
              <a:rPr lang="th-TH" sz="4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พ.ศ. </a:t>
            </a:r>
            <a:r>
              <a:rPr lang="en-US" sz="4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2544</a:t>
            </a:r>
            <a:endParaRPr lang="th-TH" sz="4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8" descr="http://t3.gstatic.com/images?q=tbn:ANd9GcSH-KY0fL5byvpnXTBJsw1y4QySndbQwfhIIYL70Urfg9if_ijw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3866728"/>
            <a:ext cx="1971239" cy="21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591671" y="2566434"/>
            <a:ext cx="2709132" cy="1440160"/>
          </a:xfrm>
          <a:prstGeom prst="roundRect">
            <a:avLst/>
          </a:prstGeom>
          <a:solidFill>
            <a:srgbClr val="002060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สาระสำคัญ</a:t>
            </a:r>
          </a:p>
          <a:p>
            <a:pPr algn="ctr"/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ระเบียบ</a:t>
            </a:r>
            <a:r>
              <a:rPr lang="th-TH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คตง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พ.ศ.2544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0797" y="1838310"/>
            <a:ext cx="7584015" cy="461665"/>
          </a:xfrm>
          <a:prstGeom prst="rect">
            <a:avLst/>
          </a:prstGeom>
          <a:solidFill>
            <a:srgbClr val="FFCC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ระเบียบ มี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9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ข้อ (ข้อ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4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/ข้อ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5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และ ข้อ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6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 มี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ความสำคัญ )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7352" y="2711951"/>
            <a:ext cx="7651248" cy="830997"/>
          </a:xfrm>
          <a:prstGeom prst="rect">
            <a:avLst/>
          </a:prstGeom>
          <a:solidFill>
            <a:srgbClr val="FFCC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4  เป็นความรับผิดชอบของฝ่าย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บริหารที่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ต้องนำ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  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การ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ควบคุม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ภายในมา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วางระบบให้มีประสิทธิภาพ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0018" y="3870366"/>
            <a:ext cx="7578241" cy="830997"/>
          </a:xfrm>
          <a:prstGeom prst="rect">
            <a:avLst/>
          </a:prstGeom>
          <a:solidFill>
            <a:srgbClr val="FFCC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5   ใช้มาตรฐานในการวางระบบ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ควบคุมภายใน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เสร็จ 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ภายใน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 ปี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6570" y="5034126"/>
            <a:ext cx="7578241" cy="830997"/>
          </a:xfrm>
          <a:prstGeom prst="rect">
            <a:avLst/>
          </a:prstGeom>
          <a:solidFill>
            <a:srgbClr val="FFCC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 6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หน้าที่รายงานระบบการควบคุม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ภายในอย่างน้อย 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ปี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ละ 1 ครั้ง ภายใน 90 วัน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นับแต่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สิ้นปี </a:t>
            </a:r>
            <a:r>
              <a:rPr lang="th-TH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งป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ม. / ปีปฏิทิน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1139" y="1042320"/>
            <a:ext cx="7543673" cy="461665"/>
          </a:xfrm>
          <a:prstGeom prst="rect">
            <a:avLst/>
          </a:prstGeom>
          <a:solidFill>
            <a:srgbClr val="FFCC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บังคับใช้กับทุกส่วนราชการมาตั้งแต่ ปี 2544</a:t>
            </a: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 rot="5400000">
            <a:off x="1553136" y="3314702"/>
            <a:ext cx="418203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013 boy crying ani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2" y="5443776"/>
            <a:ext cx="704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ลูกศรเชื่อมต่อแบบตรง 34"/>
          <p:cNvCxnSpPr/>
          <p:nvPr/>
        </p:nvCxnSpPr>
        <p:spPr>
          <a:xfrm>
            <a:off x="3671047" y="1223682"/>
            <a:ext cx="34962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>
            <a:off x="3688977" y="2048435"/>
            <a:ext cx="34962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>
            <a:off x="3653118" y="3155576"/>
            <a:ext cx="34962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3657600" y="4262718"/>
            <a:ext cx="34962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>
            <a:off x="3662083" y="5396753"/>
            <a:ext cx="34962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SJR_JcWXCy2lBe2PkuV7-GW18zGQ25-zXNk1fwInnJN9PkzVrAJ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64" y="4968062"/>
            <a:ext cx="2459359" cy="16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995082" y="1810828"/>
            <a:ext cx="4336499" cy="1896790"/>
          </a:xfrm>
          <a:prstGeom prst="ellipse">
            <a:avLst/>
          </a:prstGeom>
          <a:solidFill>
            <a:srgbClr val="3333FF"/>
          </a:solidFill>
          <a:ln>
            <a:solidFill>
              <a:schemeClr val="bg1"/>
            </a:solidFill>
          </a:ln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</a:t>
            </a:r>
          </a:p>
          <a:p>
            <a:pPr algn="ctr"/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ควบคุมภายใน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807968" y="1052736"/>
            <a:ext cx="5595138" cy="1031558"/>
          </a:xfrm>
          <a:prstGeom prst="roundRect">
            <a:avLst/>
          </a:prstGeom>
          <a:solidFill>
            <a:srgbClr val="660066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1. ให้เกิดประสิทธิผลและ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   ประสิทธิภาพของการดำเนินงาน 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859015" y="2304526"/>
            <a:ext cx="5500305" cy="1097580"/>
          </a:xfrm>
          <a:prstGeom prst="roundRect">
            <a:avLst/>
          </a:prstGeom>
          <a:solidFill>
            <a:srgbClr val="660066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2. ให้เกิดความเชื่อถือได้ของ 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   การรายงานทางการเงิน 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890794" y="3645023"/>
            <a:ext cx="5486058" cy="1088341"/>
          </a:xfrm>
          <a:prstGeom prst="roundRect">
            <a:avLst/>
          </a:prstGeom>
          <a:solidFill>
            <a:srgbClr val="660066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3.ให้เกิดการปฏิบัติตามกฎหมาย  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และระเบียบข้อบังคับที่เกี่ยวข้อง </a:t>
            </a:r>
          </a:p>
        </p:txBody>
      </p:sp>
      <p:sp>
        <p:nvSpPr>
          <p:cNvPr id="16" name="เครื่องหมายบั้ง 15"/>
          <p:cNvSpPr/>
          <p:nvPr/>
        </p:nvSpPr>
        <p:spPr>
          <a:xfrm>
            <a:off x="5420584" y="2562219"/>
            <a:ext cx="242316" cy="394011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>
            <a:off x="5331581" y="1312931"/>
            <a:ext cx="242316" cy="394011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เครื่องหมายบั้ง 17"/>
          <p:cNvSpPr/>
          <p:nvPr/>
        </p:nvSpPr>
        <p:spPr>
          <a:xfrm>
            <a:off x="5452739" y="4005065"/>
            <a:ext cx="242316" cy="394011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ห้าเหลี่ยมธรรมดา 4"/>
          <p:cNvSpPr/>
          <p:nvPr/>
        </p:nvSpPr>
        <p:spPr>
          <a:xfrm>
            <a:off x="2375447" y="1634267"/>
            <a:ext cx="2811143" cy="2220019"/>
          </a:xfrm>
          <a:prstGeom prst="pentagon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ช่วยลดความเสี่ยงในระดับที่ยอมรับได้</a:t>
            </a:r>
          </a:p>
          <a:p>
            <a:pPr algn="ctr"/>
            <a:endParaRPr lang="th-TH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ห้าเหลี่ยมธรรมดา 5"/>
          <p:cNvSpPr/>
          <p:nvPr/>
        </p:nvSpPr>
        <p:spPr>
          <a:xfrm>
            <a:off x="4800716" y="228600"/>
            <a:ext cx="2853574" cy="2295476"/>
          </a:xfrm>
          <a:prstGeom prst="pentagon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เป็นเครื่องมือช่วยผู้บริหาร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ในการกำกับดูแลและ</a:t>
            </a:r>
            <a:r>
              <a:rPr lang="th-TH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บริหารงาน</a:t>
            </a:r>
          </a:p>
          <a:p>
            <a:pPr algn="ctr"/>
            <a:endParaRPr lang="th-TH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ห้าเหลี่ยมธรรมดา 6"/>
          <p:cNvSpPr/>
          <p:nvPr/>
        </p:nvSpPr>
        <p:spPr>
          <a:xfrm>
            <a:off x="6224480" y="4223454"/>
            <a:ext cx="2811143" cy="2220019"/>
          </a:xfrm>
          <a:prstGeom prst="pentagon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เป็นกรอบแนวทางการปฏิบัติงาน</a:t>
            </a:r>
          </a:p>
          <a:p>
            <a:pPr algn="ctr"/>
            <a:endParaRPr lang="th-TH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ห้าเหลี่ยมธรรมดา 7"/>
          <p:cNvSpPr/>
          <p:nvPr/>
        </p:nvSpPr>
        <p:spPr>
          <a:xfrm>
            <a:off x="7260702" y="1855694"/>
            <a:ext cx="2811143" cy="2220019"/>
          </a:xfrm>
          <a:prstGeom prst="pentagon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เป็นดัชนีของการบริหารงานที่มีมาตรฐาน</a:t>
            </a:r>
          </a:p>
          <a:p>
            <a:pPr algn="ctr"/>
            <a:endParaRPr lang="th-TH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ห้าเหลี่ยมธรรมดา 8"/>
          <p:cNvSpPr/>
          <p:nvPr/>
        </p:nvSpPr>
        <p:spPr>
          <a:xfrm>
            <a:off x="2985248" y="4101353"/>
            <a:ext cx="3059192" cy="2308943"/>
          </a:xfrm>
          <a:prstGeom prst="pentagon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b="1">
              <a:solidFill>
                <a:srgbClr val="002060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 flipH="1">
            <a:off x="3591617" y="4618541"/>
            <a:ext cx="1885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บรรลุวัตถุประสงค์อย่างมี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ประสิทธิภาพ</a:t>
            </a:r>
          </a:p>
        </p:txBody>
      </p:sp>
      <p:sp>
        <p:nvSpPr>
          <p:cNvPr id="17" name="วงรี 16"/>
          <p:cNvSpPr/>
          <p:nvPr/>
        </p:nvSpPr>
        <p:spPr>
          <a:xfrm>
            <a:off x="4867835" y="2487706"/>
            <a:ext cx="2595281" cy="2299447"/>
          </a:xfrm>
          <a:prstGeom prst="ellipse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ความสำคัญ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</a:t>
            </a:r>
          </a:p>
          <a:p>
            <a:pPr algn="ctr"/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ควบคุมภายใน</a:t>
            </a:r>
          </a:p>
        </p:txBody>
      </p:sp>
    </p:spTree>
    <p:extLst>
      <p:ext uri="{BB962C8B-B14F-4D97-AF65-F5344CB8AC3E}">
        <p14:creationId xmlns:p14="http://schemas.microsoft.com/office/powerpoint/2010/main" val="29035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2388635" y="670575"/>
            <a:ext cx="7488832" cy="1296144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แนวคิดการควบคุมภายใน</a:t>
            </a:r>
          </a:p>
          <a:p>
            <a:pPr algn="ctr"/>
            <a:r>
              <a:rPr lang="th-TH" sz="3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3200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สพท</a:t>
            </a:r>
            <a:r>
              <a:rPr lang="th-TH" sz="32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./สถานศึกษา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069771" y="2191871"/>
            <a:ext cx="6486172" cy="1138227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แทรกหรือแฝงอยู่ในการปฏิบัติงานประจำ</a:t>
            </a:r>
          </a:p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และงานขับเคลื่อนกลยุทธ์ของทุกกลุ่มงาน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107635" y="3493368"/>
            <a:ext cx="6440226" cy="1334126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บุคลากรทุกคนใน</a:t>
            </a:r>
            <a:r>
              <a:rPr lang="th-TH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สพท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./สถานศึกษามีบทบาทอำนาจ หน้าที่ทำให้ระบบควบคุมภายในเกิดขึ้นอย่างมีประสิทธิภาพ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065036" y="4944652"/>
            <a:ext cx="6491917" cy="138891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ให้ความมั่นใจอย่างสมเหตุสมผล เป็นหลักประกันคุณภาพการศึกษา ว่าผลการทำงานจะบรรลุวัตถุประสงค์ เป้าหมายตามมาตรฐาน</a:t>
            </a: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3627953" y="2649489"/>
            <a:ext cx="242316" cy="39401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3659195" y="3893442"/>
            <a:ext cx="242316" cy="39401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เครื่องหมายบั้ง 13"/>
          <p:cNvSpPr/>
          <p:nvPr/>
        </p:nvSpPr>
        <p:spPr>
          <a:xfrm>
            <a:off x="3627953" y="5308449"/>
            <a:ext cx="242316" cy="39401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5" name="Picture 2" descr="http://www.rainbowskill.com/wp-content/uploads/2009/04/sle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30" y="3259427"/>
            <a:ext cx="1684007" cy="1684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04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 descr="Medium wood"/>
          <p:cNvSpPr txBox="1">
            <a:spLocks noChangeArrowheads="1"/>
          </p:cNvSpPr>
          <p:nvPr/>
        </p:nvSpPr>
        <p:spPr bwMode="auto">
          <a:xfrm>
            <a:off x="4568239" y="888243"/>
            <a:ext cx="6476749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ko-KR" sz="2000" dirty="0">
                <a:latin typeface="Tahoma" pitchFamily="34" charset="0"/>
                <a:cs typeface="Tahoma" pitchFamily="34" charset="0"/>
              </a:rPr>
              <a:t>ชื่อ – ชื่อสกุล    นายสม</a:t>
            </a:r>
            <a:r>
              <a:rPr lang="th-TH" altLang="ko-KR" sz="2000" dirty="0" err="1">
                <a:latin typeface="Tahoma" pitchFamily="34" charset="0"/>
                <a:cs typeface="Tahoma" pitchFamily="34" charset="0"/>
              </a:rPr>
              <a:t>มาต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  คำ</a:t>
            </a:r>
            <a:r>
              <a:rPr lang="th-TH" altLang="ko-KR" sz="2000" dirty="0" err="1">
                <a:latin typeface="Tahoma" pitchFamily="34" charset="0"/>
                <a:cs typeface="Tahoma" pitchFamily="34" charset="0"/>
              </a:rPr>
              <a:t>วัจนัง</a:t>
            </a:r>
            <a:endParaRPr lang="th-TH" altLang="ko-KR" sz="2000" dirty="0">
              <a:latin typeface="Tahoma" pitchFamily="34" charset="0"/>
              <a:cs typeface="Tahoma" pitchFamily="34" charset="0"/>
            </a:endParaRPr>
          </a:p>
          <a:p>
            <a:r>
              <a:rPr lang="th-TH" altLang="ko-KR" sz="2000" dirty="0">
                <a:latin typeface="Tahoma" pitchFamily="34" charset="0"/>
                <a:cs typeface="Tahoma" pitchFamily="34" charset="0"/>
              </a:rPr>
              <a:t>	         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ข้าราชการบำนาญ สังกัด </a:t>
            </a:r>
            <a:r>
              <a:rPr lang="th-TH" altLang="ko-KR" sz="2000" dirty="0" err="1" smtClean="0">
                <a:latin typeface="Tahoma" pitchFamily="34" charset="0"/>
                <a:cs typeface="Tahoma" pitchFamily="34" charset="0"/>
              </a:rPr>
              <a:t>สพป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.สมุทรสาคร</a:t>
            </a:r>
            <a:endParaRPr lang="th-TH" altLang="ko-KR" sz="2000" dirty="0">
              <a:latin typeface="Tahoma" pitchFamily="34" charset="0"/>
              <a:cs typeface="Tahoma" pitchFamily="34" charset="0"/>
            </a:endParaRPr>
          </a:p>
          <a:p>
            <a:endParaRPr lang="th-TH" altLang="ko-KR" sz="2000" dirty="0" smtClean="0">
              <a:latin typeface="Tahoma" pitchFamily="34" charset="0"/>
            </a:endParaRPr>
          </a:p>
          <a:p>
            <a:endParaRPr lang="th-TH" altLang="ko-KR" sz="2000" dirty="0" smtClean="0">
              <a:latin typeface="Tahoma" pitchFamily="34" charset="0"/>
            </a:endParaRPr>
          </a:p>
          <a:p>
            <a:r>
              <a:rPr lang="th-TH" altLang="ko-KR" sz="2000" dirty="0" smtClean="0">
                <a:latin typeface="Tahoma" pitchFamily="34" charset="0"/>
              </a:rPr>
              <a:t>□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ครุศาสตร์บัณฑิต       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วิทยาลัย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ครู</a:t>
            </a:r>
            <a:r>
              <a:rPr lang="th-TH" altLang="ko-KR" sz="2000" dirty="0" err="1">
                <a:latin typeface="Tahoma" pitchFamily="34" charset="0"/>
                <a:cs typeface="Tahoma" pitchFamily="34" charset="0"/>
              </a:rPr>
              <a:t>จันทร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เกษม</a:t>
            </a:r>
          </a:p>
          <a:p>
            <a:r>
              <a:rPr lang="th-TH" altLang="ko-KR" sz="2000" dirty="0" smtClean="0">
                <a:latin typeface="Tahoma" pitchFamily="34" charset="0"/>
              </a:rPr>
              <a:t>□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นิติศาสตร์บัณฑิต      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 มหาวิทยาลัยธรรมศาสตร์</a:t>
            </a:r>
            <a:endParaRPr lang="th-TH" altLang="ko-KR" sz="2000" dirty="0">
              <a:latin typeface="Tahoma" pitchFamily="34" charset="0"/>
              <a:cs typeface="Tahoma" pitchFamily="34" charset="0"/>
            </a:endParaRPr>
          </a:p>
          <a:p>
            <a:r>
              <a:rPr lang="th-TH" altLang="ko-KR" sz="2000" dirty="0" smtClean="0">
                <a:latin typeface="Tahoma" pitchFamily="34" charset="0"/>
              </a:rPr>
              <a:t>□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นิเทศศาสตร์บัณฑิต    มหาวิทยาลัยสุโขทัยธรรมาธิราช</a:t>
            </a:r>
          </a:p>
          <a:p>
            <a:r>
              <a:rPr lang="th-TH" altLang="ko-KR" sz="2000" dirty="0" smtClean="0">
                <a:latin typeface="Tahoma" pitchFamily="34" charset="0"/>
              </a:rPr>
              <a:t>□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ครุศาสตร์มหาบัณฑิต  จุฬาลงกรณ์มหาวิทยาลัย</a:t>
            </a:r>
            <a:endParaRPr lang="th-TH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2" name="Text Box 9" descr="Green marble"/>
          <p:cNvSpPr txBox="1">
            <a:spLocks noChangeArrowheads="1"/>
          </p:cNvSpPr>
          <p:nvPr/>
        </p:nvSpPr>
        <p:spPr bwMode="auto">
          <a:xfrm>
            <a:off x="1636106" y="3177729"/>
            <a:ext cx="2657274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ko-KR" sz="1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ประสบการณ์การทำงาน</a:t>
            </a:r>
            <a:r>
              <a:rPr lang="en-US" altLang="ko-KR" sz="1800" b="1">
                <a:solidFill>
                  <a:schemeClr val="bg1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 </a:t>
            </a:r>
            <a:endParaRPr lang="th-TH" sz="18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1528156" y="3687618"/>
            <a:ext cx="76755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altLang="ko-KR" sz="2000" dirty="0">
                <a:latin typeface="Tahoma" pitchFamily="34" charset="0"/>
                <a:cs typeface="Tahoma" pitchFamily="34" charset="0"/>
              </a:rPr>
              <a:t> พ.ศ.  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2520  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ครู </a:t>
            </a:r>
            <a:r>
              <a:rPr lang="th-TH" altLang="ko-KR" sz="2000" dirty="0" err="1">
                <a:latin typeface="Tahoma" pitchFamily="34" charset="0"/>
                <a:cs typeface="Tahoma" pitchFamily="34" charset="0"/>
              </a:rPr>
              <a:t>ร.ร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. ประสานสามัคคีวิทยา อ.บางบัวทอง จ.นนทบุรี</a:t>
            </a:r>
            <a:endParaRPr lang="en-US" altLang="ko-KR" sz="2000" dirty="0">
              <a:latin typeface="Tahoma" pitchFamily="34" charset="0"/>
              <a:ea typeface="Gulim" pitchFamily="34" charset="-127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th-TH" altLang="ko-KR" sz="2000" dirty="0">
                <a:latin typeface="Tahoma" pitchFamily="34" charset="0"/>
                <a:cs typeface="Tahoma" pitchFamily="34" charset="0"/>
              </a:rPr>
              <a:t> พ.ศ.  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2530  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นักประชาสัมพันธ์</a:t>
            </a:r>
            <a:r>
              <a:rPr lang="en-US" altLang="ko-KR" sz="2000" dirty="0">
                <a:latin typeface="Tahoma" pitchFamily="34" charset="0"/>
                <a:ea typeface="Gulim" pitchFamily="34" charset="-127"/>
              </a:rPr>
              <a:t> </a:t>
            </a:r>
            <a:r>
              <a:rPr lang="th-TH" altLang="ko-KR" sz="2000" dirty="0" err="1">
                <a:latin typeface="Tahoma" pitchFamily="34" charset="0"/>
                <a:cs typeface="Tahoma" pitchFamily="34" charset="0"/>
              </a:rPr>
              <a:t>สปจ.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นนทบุรี </a:t>
            </a:r>
          </a:p>
          <a:p>
            <a:pPr>
              <a:buFont typeface="Wingdings" pitchFamily="2" charset="2"/>
              <a:buChar char="q"/>
            </a:pPr>
            <a:r>
              <a:rPr lang="th-TH" altLang="ko-KR" sz="2000" dirty="0">
                <a:latin typeface="Tahoma" pitchFamily="34" charset="0"/>
                <a:cs typeface="Tahoma" pitchFamily="34" charset="0"/>
              </a:rPr>
              <a:t> พ.ศ.  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2537  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หัวหน้างานประชาสัมพันธ์  </a:t>
            </a:r>
            <a:r>
              <a:rPr lang="th-TH" altLang="ko-KR" sz="2000" dirty="0" err="1">
                <a:latin typeface="Tahoma" pitchFamily="34" charset="0"/>
                <a:cs typeface="Tahoma" pitchFamily="34" charset="0"/>
              </a:rPr>
              <a:t>สปจ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.ราชบุรี</a:t>
            </a:r>
            <a:endParaRPr lang="en-US" altLang="ko-KR" sz="2000" dirty="0">
              <a:latin typeface="Tahoma" pitchFamily="34" charset="0"/>
              <a:ea typeface="Gulim" pitchFamily="34" charset="-127"/>
            </a:endParaRPr>
          </a:p>
          <a:p>
            <a:pPr>
              <a:buFont typeface="Wingdings" pitchFamily="2" charset="2"/>
              <a:buChar char="q"/>
            </a:pPr>
            <a:r>
              <a:rPr lang="th-TH" altLang="ko-KR" sz="2000" dirty="0">
                <a:latin typeface="Tahoma" pitchFamily="34" charset="0"/>
                <a:cs typeface="Tahoma" pitchFamily="34" charset="0"/>
              </a:rPr>
              <a:t> พ.ศ.  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2543  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หัวหน้าฝ่ายบริการการศึกษา </a:t>
            </a:r>
            <a:r>
              <a:rPr lang="th-TH" altLang="ko-KR" sz="2000" dirty="0" err="1" smtClean="0">
                <a:latin typeface="Tahoma" pitchFamily="34" charset="0"/>
                <a:cs typeface="Tahoma" pitchFamily="34" charset="0"/>
              </a:rPr>
              <a:t>สปจ.ส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ระบุรี</a:t>
            </a:r>
            <a:r>
              <a:rPr lang="en-US" altLang="ko-KR" sz="2000" dirty="0" smtClean="0">
                <a:latin typeface="Tahoma" pitchFamily="34" charset="0"/>
                <a:ea typeface="Gulim" pitchFamily="34" charset="-127"/>
              </a:rPr>
              <a:t> </a:t>
            </a:r>
            <a:endParaRPr lang="en-US" altLang="ko-KR" sz="2000" dirty="0">
              <a:latin typeface="Tahoma" pitchFamily="34" charset="0"/>
              <a:ea typeface="Gulim" pitchFamily="34" charset="-127"/>
            </a:endParaRPr>
          </a:p>
          <a:p>
            <a:pPr>
              <a:buFont typeface="Wingdings" pitchFamily="2" charset="2"/>
              <a:buChar char="q"/>
            </a:pPr>
            <a:r>
              <a:rPr lang="th-TH" altLang="ko-KR" sz="2000" dirty="0">
                <a:latin typeface="Tahoma" pitchFamily="34" charset="0"/>
                <a:cs typeface="Tahoma" pitchFamily="34" charset="0"/>
              </a:rPr>
              <a:t> พ.ศ.  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2546  หัวหน้า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กลุ่ม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อำนวยการ </a:t>
            </a:r>
            <a:r>
              <a:rPr lang="th-TH" altLang="ko-KR" sz="2000" dirty="0" err="1">
                <a:latin typeface="Tahoma" pitchFamily="34" charset="0"/>
                <a:cs typeface="Tahoma" pitchFamily="34" charset="0"/>
              </a:rPr>
              <a:t>สพ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ท.กทม.เขต </a:t>
            </a:r>
            <a:r>
              <a:rPr lang="en-US" altLang="ko-KR" sz="2000" dirty="0" smtClean="0">
                <a:latin typeface="Tahoma" pitchFamily="34" charset="0"/>
                <a:cs typeface="Tahoma" pitchFamily="34" charset="0"/>
              </a:rPr>
              <a:t>3</a:t>
            </a:r>
            <a:endParaRPr lang="en-US" altLang="ko-KR" sz="2000" dirty="0">
              <a:latin typeface="Tahoma" pitchFamily="34" charset="0"/>
              <a:ea typeface="Gulim" pitchFamily="34" charset="-127"/>
            </a:endParaRPr>
          </a:p>
          <a:p>
            <a:pPr>
              <a:buFont typeface="Wingdings" pitchFamily="2" charset="2"/>
              <a:buChar char="q"/>
            </a:pPr>
            <a:r>
              <a:rPr lang="th-TH" altLang="ko-KR" sz="2000" dirty="0">
                <a:latin typeface="Tahoma" pitchFamily="34" charset="0"/>
                <a:cs typeface="Tahoma" pitchFamily="34" charset="0"/>
              </a:rPr>
              <a:t> พ.ศ.  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2552  รอง ผอ. </a:t>
            </a:r>
            <a:r>
              <a:rPr lang="th-TH" altLang="ko-KR" sz="2000" dirty="0" err="1" smtClean="0">
                <a:latin typeface="Tahoma" pitchFamily="34" charset="0"/>
                <a:cs typeface="Tahoma" pitchFamily="34" charset="0"/>
              </a:rPr>
              <a:t>สพท.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สมุทรปราการ </a:t>
            </a:r>
            <a:r>
              <a:rPr lang="th-TH" altLang="ko-KR" sz="2000" dirty="0">
                <a:latin typeface="Tahoma" pitchFamily="34" charset="0"/>
                <a:cs typeface="Tahoma" pitchFamily="34" charset="0"/>
              </a:rPr>
              <a:t>เขต </a:t>
            </a:r>
            <a:r>
              <a:rPr lang="en-US" altLang="ko-KR" sz="2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th-TH" altLang="ko-KR" sz="2000" dirty="0" smtClean="0">
                <a:latin typeface="Tahoma" pitchFamily="34" charset="0"/>
                <a:cs typeface="Tahoma" pitchFamily="34" charset="0"/>
              </a:rPr>
              <a:t> </a:t>
            </a:r>
            <a:endParaRPr lang="th-TH" altLang="ko-KR" sz="2000" dirty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th-TH" sz="2000" dirty="0">
                <a:latin typeface="Tahoma" pitchFamily="34" charset="0"/>
                <a:cs typeface="Tahoma" pitchFamily="34" charset="0"/>
              </a:rPr>
              <a:t> พ.ศ. 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2553 - 2559 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รอง ผอ.</a:t>
            </a:r>
            <a:r>
              <a:rPr lang="th-TH" sz="2000" dirty="0" err="1">
                <a:latin typeface="Tahoma" pitchFamily="34" charset="0"/>
                <a:cs typeface="Tahoma" pitchFamily="34" charset="0"/>
              </a:rPr>
              <a:t>สพป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. สมุทรสาคร</a:t>
            </a:r>
          </a:p>
        </p:txBody>
      </p:sp>
      <p:sp>
        <p:nvSpPr>
          <p:cNvPr id="7174" name="Text Box 12" descr="Brown marble"/>
          <p:cNvSpPr txBox="1">
            <a:spLocks noChangeArrowheads="1"/>
          </p:cNvSpPr>
          <p:nvPr/>
        </p:nvSpPr>
        <p:spPr bwMode="auto">
          <a:xfrm>
            <a:off x="1528156" y="5971156"/>
            <a:ext cx="590469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ko-KR" sz="2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โทร </a:t>
            </a:r>
            <a:r>
              <a:rPr lang="th-TH" altLang="ko-KR" sz="20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0814527417 </a:t>
            </a:r>
            <a:r>
              <a:rPr lang="en-US" altLang="ko-KR" sz="2000" dirty="0" smtClean="0">
                <a:solidFill>
                  <a:srgbClr val="C00000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e-mail </a:t>
            </a:r>
            <a:r>
              <a:rPr lang="en-US" altLang="ko-KR" sz="2000" dirty="0">
                <a:solidFill>
                  <a:srgbClr val="C00000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: </a:t>
            </a:r>
            <a:r>
              <a:rPr lang="en-US" altLang="ko-KR" sz="2000" dirty="0" smtClean="0">
                <a:solidFill>
                  <a:srgbClr val="C00000"/>
                </a:solidFill>
                <a:latin typeface="Tahoma" pitchFamily="34" charset="0"/>
                <a:ea typeface="Gulim" pitchFamily="34" charset="-127"/>
                <a:cs typeface="Tahoma" pitchFamily="34" charset="0"/>
              </a:rPr>
              <a:t>sommartk99@gmail.com</a:t>
            </a:r>
            <a:endParaRPr lang="th-TH" sz="2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06" y="1008376"/>
            <a:ext cx="2657274" cy="1996626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4668119" y="1720784"/>
            <a:ext cx="1395662" cy="32084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การศึกษา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Brown marble"/>
          <p:cNvSpPr>
            <a:spLocks noGrp="1" noChangeArrowheads="1"/>
          </p:cNvSpPr>
          <p:nvPr>
            <p:ph type="title"/>
          </p:nvPr>
        </p:nvSpPr>
        <p:spPr>
          <a:xfrm>
            <a:off x="2514837" y="2002853"/>
            <a:ext cx="7458100" cy="739587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32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การควบคุมภายใน ( </a:t>
            </a:r>
            <a:r>
              <a:rPr lang="en-US" sz="32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Internal Control</a:t>
            </a:r>
            <a:r>
              <a:rPr lang="th-TH" sz="32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584" y="3076013"/>
            <a:ext cx="7891490" cy="223838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        หมายถึง  </a:t>
            </a:r>
            <a:r>
              <a:rPr lang="th-TH" u="sng" dirty="0">
                <a:uFill>
                  <a:solidFill>
                    <a:srgbClr val="C00000"/>
                  </a:solidFill>
                </a:uFill>
                <a:latin typeface="Tahoma" pitchFamily="34" charset="0"/>
                <a:cs typeface="Tahoma" pitchFamily="34" charset="0"/>
              </a:rPr>
              <a:t>กระบวนการปฏิบัติงาน</a:t>
            </a:r>
            <a:r>
              <a:rPr lang="th-TH" dirty="0">
                <a:latin typeface="Tahoma" pitchFamily="34" charset="0"/>
                <a:cs typeface="Tahoma" pitchFamily="34" charset="0"/>
              </a:rPr>
              <a:t>ที่ผู้กำกับดูแล ฝ่ายบริหารและบุคลากรทุกระดับของหน่วยรับตรวจ </a:t>
            </a:r>
            <a:r>
              <a:rPr lang="th-TH" u="sng" dirty="0">
                <a:uFill>
                  <a:solidFill>
                    <a:srgbClr val="C00000"/>
                  </a:solidFill>
                </a:uFill>
                <a:latin typeface="Tahoma" pitchFamily="34" charset="0"/>
                <a:cs typeface="Tahoma" pitchFamily="34" charset="0"/>
              </a:rPr>
              <a:t>จัดให้มีขึ้น</a:t>
            </a:r>
            <a:r>
              <a:rPr lang="th-TH" dirty="0">
                <a:latin typeface="Tahoma" pitchFamily="34" charset="0"/>
                <a:cs typeface="Tahoma" pitchFamily="34" charset="0"/>
              </a:rPr>
              <a:t> เพื่อสร้างความมั่นใจอย่างสมเหตุสมผลว่าการดำเนินงานจะ</a:t>
            </a:r>
            <a:r>
              <a:rPr lang="th-TH" u="sng" dirty="0">
                <a:uFill>
                  <a:solidFill>
                    <a:srgbClr val="C00000"/>
                  </a:solidFill>
                </a:uFill>
                <a:latin typeface="Tahoma" pitchFamily="34" charset="0"/>
                <a:cs typeface="Tahoma" pitchFamily="34" charset="0"/>
              </a:rPr>
              <a:t>บรรลุผลสำเร็จตามวัตถุประสงค์ </a:t>
            </a:r>
            <a:r>
              <a:rPr lang="th-TH" dirty="0">
                <a:latin typeface="Tahoma" pitchFamily="34" charset="0"/>
                <a:cs typeface="Tahoma" pitchFamily="34" charset="0"/>
              </a:rPr>
              <a:t>ของการควบคุมภายในด้านประสิทธิภาพและประสิทธิผลการดำเนินงาน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3713" y="784109"/>
            <a:ext cx="5624757" cy="707886"/>
          </a:xfrm>
          <a:prstGeom prst="rect">
            <a:avLst/>
          </a:prstGeom>
          <a:solidFill>
            <a:srgbClr val="EAEAEA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คำสำคัญ 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 WORDS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http://t0.gstatic.com/images?q=tbn:ANd9GcRZVQpP4mj7gLn4YTWXOHE7nObvhMNcglUmKlSpte-1KlNwiVxB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5158680"/>
            <a:ext cx="1199428" cy="145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1" y="908720"/>
            <a:ext cx="5624757" cy="707886"/>
          </a:xfrm>
          <a:prstGeom prst="rect">
            <a:avLst/>
          </a:prstGeom>
          <a:solidFill>
            <a:srgbClr val="EAEAEA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คำสำคัญ </a:t>
            </a:r>
            <a:r>
              <a:rPr lang="en-US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 WORDS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524" y="1971997"/>
            <a:ext cx="7463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หน่วยรับตรวจ </a:t>
            </a:r>
            <a:r>
              <a:rPr lang="en-US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สพฐ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./ </a:t>
            </a:r>
            <a:r>
              <a:rPr lang="th-TH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./ </a:t>
            </a:r>
            <a:r>
              <a:rPr lang="th-TH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ม./สถานศึกษา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6523" y="262007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ส่วนงานย่อย </a:t>
            </a:r>
            <a:r>
              <a:rPr lang="en-US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สำนักใน </a:t>
            </a:r>
            <a:r>
              <a:rPr lang="th-TH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สพฐ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/ </a:t>
            </a:r>
            <a:r>
              <a:rPr lang="th-TH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กลุ่มใน </a:t>
            </a:r>
            <a:r>
              <a:rPr lang="th-TH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en-US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สพม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./กลุ่ม</a:t>
            </a:r>
            <a:r>
              <a:rPr lang="th-TH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,งาน 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ในสถานศึกษา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7597" y="3586230"/>
            <a:ext cx="7996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หัวหน้าหน่วยรับตรวจ </a:t>
            </a:r>
            <a:r>
              <a:rPr lang="en-US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เลขากพฐ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./ ผอ.</a:t>
            </a:r>
            <a:r>
              <a:rPr lang="th-TH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./ผอ.        </a:t>
            </a:r>
          </a:p>
          <a:p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</a:t>
            </a:r>
            <a:r>
              <a:rPr lang="en-US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ม./ ผอ.สถานศึกษา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7598" y="4636294"/>
            <a:ext cx="8194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หัวหน้าส่วนงานย่อย </a:t>
            </a:r>
            <a:r>
              <a:rPr lang="en-US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ผอ.สำนักใน</a:t>
            </a:r>
            <a:r>
              <a:rPr lang="th-TH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สพฐ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./ ผอ.</a:t>
            </a:r>
            <a:r>
              <a:rPr lang="th-TH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</a:t>
            </a:r>
            <a:endParaRPr lang="th-TH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</a:t>
            </a:r>
            <a:r>
              <a:rPr lang="en-US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สพป.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สพม.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หน.กลุ่ม</a:t>
            </a:r>
            <a:r>
              <a:rPr lang="en-US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r>
              <a:rPr lang="en-US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</a:t>
            </a:r>
            <a:r>
              <a:rPr lang="th-TH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หรืองานใน</a:t>
            </a:r>
            <a:r>
              <a:rPr lang="th-TH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สถานศึกษา</a:t>
            </a:r>
          </a:p>
        </p:txBody>
      </p:sp>
      <p:pic>
        <p:nvPicPr>
          <p:cNvPr id="11" name="Picture 8" descr="http://ts1.mm.bing.net/th?id=HN.608048304511388328&amp;pid=15.1&amp;H=136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514672"/>
            <a:ext cx="1384050" cy="117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5931" y="759398"/>
            <a:ext cx="6487908" cy="646331"/>
          </a:xfrm>
          <a:prstGeom prst="rect">
            <a:avLst/>
          </a:prstGeom>
          <a:solidFill>
            <a:srgbClr val="EAEAEA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คำสำคัญ 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KEY WORDS</a:t>
            </a:r>
            <a:endParaRPr lang="th-TH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9553" y="1772817"/>
            <a:ext cx="10340787" cy="395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h-TH" i="1" dirty="0">
                <a:latin typeface="Tahoma" pitchFamily="34" charset="0"/>
                <a:cs typeface="Tahoma" pitchFamily="34" charset="0"/>
              </a:rPr>
              <a:t>     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ความเสี่ยง </a:t>
            </a:r>
            <a:r>
              <a:rPr lang="th-TH" dirty="0">
                <a:latin typeface="Tahoma" pitchFamily="34" charset="0"/>
                <a:cs typeface="Tahoma" pitchFamily="34" charset="0"/>
              </a:rPr>
              <a:t>หมายถึงโอกาสที่จะเกิดความผิดพลาด ความเสียหาย การรั่วไหล ความสูญเปล่า หรือเหตุการณ์ที่ไม่พึงประสงค์ ที่ทำให้</a:t>
            </a:r>
            <a:r>
              <a:rPr lang="th-TH" u="sng" dirty="0">
                <a:uFill>
                  <a:solidFill>
                    <a:srgbClr val="C00000"/>
                  </a:solidFill>
                </a:uFill>
                <a:latin typeface="Tahoma" pitchFamily="34" charset="0"/>
                <a:cs typeface="Tahoma" pitchFamily="34" charset="0"/>
              </a:rPr>
              <a:t>งานไม่ประสบผลสำเร็จตามวัตถุประสงค์และเป้าหมาย</a:t>
            </a:r>
            <a:r>
              <a:rPr lang="th-TH" dirty="0">
                <a:latin typeface="Tahoma" pitchFamily="34" charset="0"/>
                <a:cs typeface="Tahoma" pitchFamily="34" charset="0"/>
              </a:rPr>
              <a:t>ที่กำหนด </a:t>
            </a:r>
          </a:p>
          <a:p>
            <a:pPr>
              <a:buFontTx/>
              <a:buNone/>
            </a:pPr>
            <a:r>
              <a:rPr lang="th-TH" dirty="0">
                <a:latin typeface="Tahoma" pitchFamily="34" charset="0"/>
                <a:cs typeface="Tahoma" pitchFamily="34" charset="0"/>
              </a:rPr>
              <a:t>      </a:t>
            </a:r>
            <a:r>
              <a:rPr lang="th-TH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มาตรฐาน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: </a:t>
            </a:r>
            <a:r>
              <a:rPr lang="th-TH" dirty="0">
                <a:latin typeface="Tahoma" pitchFamily="34" charset="0"/>
                <a:cs typeface="Tahoma" pitchFamily="34" charset="0"/>
              </a:rPr>
              <a:t>ฝ่ายบริหารต้องประเมินความเสี่ยงทั้งจากปัจจัยภายในและภายนอกที่มีผลกระทบต่อการบรรลุวัตถุประสงค์ของหน่วยรับตรวจอย่างเพียงพอและเหมาะสม</a:t>
            </a:r>
          </a:p>
          <a:p>
            <a:pPr>
              <a:buFontTx/>
              <a:buNone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http://ts3.mm.bing.net/th?id=HN.608039632979099782&amp;pid=15.1&amp;H=160&amp;W=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73" y="5607281"/>
            <a:ext cx="1250718" cy="12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440085" y="782871"/>
          <a:ext cx="11080377" cy="5899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267"/>
                <a:gridCol w="5817775"/>
                <a:gridCol w="3817335"/>
              </a:tblGrid>
              <a:tr h="358781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th-TH" sz="18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การบริหารความเสี่ยง</a:t>
                      </a:r>
                      <a:endParaRPr lang="th-TH" sz="18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การควบคุมภายใน</a:t>
                      </a:r>
                      <a:endParaRPr lang="th-TH" sz="18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66037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วัตถุประสงค์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เชิงยุทธศาสตร์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การดำเนินงาน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8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การเงิน 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การปฏิบัติตามข้อกำหนด 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การดำเนินงาน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การเงิน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การปฏิบัติตามกำหนด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42380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องค์ประกอบ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สภาพแวดล้อมภายใน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การกำหนดวัตถุประสงค์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การบ่งชี้เหตุการณ์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การประเมินความเสี่ยง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การตอบสนองความเสี่ยง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กิจกรรมการควบคุม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สารสนเทศและการสื่อสาร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การติดตามและประเมินผล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สภาพแวดล้อมของการควบคุม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การประเมินความเสี่ยง 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กิจกรรมการควบคุม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สารสนเทศและการสื่อสาร</a:t>
                      </a:r>
                    </a:p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การติดตามและประเมินผล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400238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ขอบเขต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ความเสี่ยงทั้งหมดที่มีผลกระทบต่อองค์กร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ความเสี่ยงในกระบวนการปฏิบัติงาน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3466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ลักษณะงาน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เน้นการประเมินความเสี่ยง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เน้นการควบคุมภายใน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485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การจัดการ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ทำความเข้าใจและจัดการความเสี่ยงจากปัจจัยภายในและภายนอกที่มีผลกระทบต่อองค์กร โดยอาจจัดทำเป็นแผนแยกต่างหากจากการดำเนินงานปกติหรือจะเป็นส่วนหนึ่ง</a:t>
                      </a:r>
                    </a:p>
                    <a:p>
                      <a:pPr algn="l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ของการดำเนินงานปกติก็ได้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ทำความเข้าใจและจัดการ</a:t>
                      </a:r>
                    </a:p>
                    <a:p>
                      <a:pPr algn="l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กระบวนการควบคุมภายใน โดยเป็นส่วนหนึ่งของการดำเนินงานปกติ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กล่องข้อความ 3"/>
          <p:cNvSpPr txBox="1"/>
          <p:nvPr/>
        </p:nvSpPr>
        <p:spPr>
          <a:xfrm>
            <a:off x="2452255" y="151638"/>
            <a:ext cx="7460169" cy="369332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สรุปความสัมพันธ์ระหว่างการบริหารความเสี่ยงกับการควบคุมภายใน</a:t>
            </a:r>
          </a:p>
        </p:txBody>
      </p:sp>
    </p:spTree>
    <p:extLst>
      <p:ext uri="{BB962C8B-B14F-4D97-AF65-F5344CB8AC3E}">
        <p14:creationId xmlns:p14="http://schemas.microsoft.com/office/powerpoint/2010/main" val="39315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831273" y="789501"/>
            <a:ext cx="10751127" cy="5847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กระบวนการบริหารความเสี่ยงกับการควบคุมภายใน</a:t>
            </a:r>
          </a:p>
        </p:txBody>
      </p:sp>
      <p:graphicFrame>
        <p:nvGraphicFramePr>
          <p:cNvPr id="3" name="ไดอะแกรม 2"/>
          <p:cNvGraphicFramePr/>
          <p:nvPr>
            <p:extLst/>
          </p:nvPr>
        </p:nvGraphicFramePr>
        <p:xfrm>
          <a:off x="720436" y="1723223"/>
          <a:ext cx="106680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คำบรรยายภาพแบบลูกศรขึ้น 3"/>
          <p:cNvSpPr/>
          <p:nvPr/>
        </p:nvSpPr>
        <p:spPr>
          <a:xfrm>
            <a:off x="720436" y="3340676"/>
            <a:ext cx="3560856" cy="2857871"/>
          </a:xfrm>
          <a:prstGeom prst="upArrowCallout">
            <a:avLst>
              <a:gd name="adj1" fmla="val 20038"/>
              <a:gd name="adj2" fmla="val 25000"/>
              <a:gd name="adj3" fmla="val 17557"/>
              <a:gd name="adj4" fmla="val 79320"/>
            </a:avLst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</a:t>
            </a: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บริหารความ</a:t>
            </a:r>
            <a:r>
              <a: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เสี่ยง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การกำหนดวัตถุประสงค์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การระบุความเสี่ยง/เหตุการณ์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การประเมินความเสี่ยง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การตอบสนองและจัดทำแผนฯ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การรายงานและติดตามผล</a:t>
            </a:r>
          </a:p>
        </p:txBody>
      </p:sp>
      <p:sp>
        <p:nvSpPr>
          <p:cNvPr id="5" name="คำบรรยายภาพแบบลูกศรขึ้น 4"/>
          <p:cNvSpPr/>
          <p:nvPr/>
        </p:nvSpPr>
        <p:spPr>
          <a:xfrm>
            <a:off x="4435240" y="3335110"/>
            <a:ext cx="3835924" cy="2857871"/>
          </a:xfrm>
          <a:prstGeom prst="upArrowCallout">
            <a:avLst>
              <a:gd name="adj1" fmla="val 20038"/>
              <a:gd name="adj2" fmla="val 25000"/>
              <a:gd name="adj3" fmla="val 17557"/>
              <a:gd name="adj4" fmla="val 7932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องค์ประกอบของ</a:t>
            </a: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</a:t>
            </a:r>
            <a:r>
              <a:rPr lang="th-TH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สภาพแวดล้อมของการควบคุม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การประเมินความเสี่ยง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กิจกรรมการควบคุม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สารสนเทศและการสื่อสาร</a:t>
            </a:r>
          </a:p>
          <a:p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การติดตามประเมินผล</a:t>
            </a:r>
          </a:p>
        </p:txBody>
      </p:sp>
      <p:sp>
        <p:nvSpPr>
          <p:cNvPr id="6" name="คำบรรยายภาพแบบลูกศรขึ้น 5"/>
          <p:cNvSpPr/>
          <p:nvPr/>
        </p:nvSpPr>
        <p:spPr>
          <a:xfrm>
            <a:off x="8382000" y="3349015"/>
            <a:ext cx="3241964" cy="2857871"/>
          </a:xfrm>
          <a:prstGeom prst="upArrowCallout">
            <a:avLst>
              <a:gd name="adj1" fmla="val 20038"/>
              <a:gd name="adj2" fmla="val 25000"/>
              <a:gd name="adj3" fmla="val 17557"/>
              <a:gd name="adj4" fmla="val 79320"/>
            </a:avLst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กำหนดกฎ ระเบียบ มาตรการ/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กระบวนการ/คู่มือ/วิธีการ</a:t>
            </a:r>
          </a:p>
          <a:p>
            <a:pPr algn="ctr"/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ปฏิบัติงาน</a:t>
            </a:r>
          </a:p>
        </p:txBody>
      </p:sp>
    </p:spTree>
    <p:extLst>
      <p:ext uri="{BB962C8B-B14F-4D97-AF65-F5344CB8AC3E}">
        <p14:creationId xmlns:p14="http://schemas.microsoft.com/office/powerpoint/2010/main" val="41988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775" y="2823883"/>
            <a:ext cx="3074038" cy="2303390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4337369" y="1485901"/>
            <a:ext cx="3085430" cy="8309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 </a:t>
            </a:r>
          </a:p>
          <a:p>
            <a:pPr algn="ctr"/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กิจกรรมการเดินทาง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197902" y="1423554"/>
            <a:ext cx="1933337" cy="948452"/>
          </a:xfrm>
          <a:prstGeom prst="roundRect">
            <a:avLst/>
          </a:prstGeom>
          <a:solidFill>
            <a:srgbClr val="00660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การควบคุมภายใน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641653" y="1447650"/>
            <a:ext cx="2458718" cy="948452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ระบบควบคุมภายใน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179676" y="2838454"/>
            <a:ext cx="1844283" cy="830997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ตรวจสภาพความพร้อมของยานพาหนะ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40232" y="3833885"/>
            <a:ext cx="1836735" cy="584775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ศึกษาเส้นทางและ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วางแผนการเดินทาง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167124" y="4569340"/>
            <a:ext cx="1836735" cy="584775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เตรียมความพร้อม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ด้านสุขภาพผู้ขับขี่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656321" y="2631635"/>
            <a:ext cx="2518619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กฎจราจร และความพร้อมของป้าย/สัญญาณต่าง ๆ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683216" y="3363500"/>
            <a:ext cx="2491726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การจัดเจ้าหน้าที่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ควบคุมการจราจร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683206" y="4077746"/>
            <a:ext cx="25007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มาตรการรณรงค์เพื่อ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ความปลอดภัยต่าง ๆ 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683207" y="4760899"/>
            <a:ext cx="248277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ระบบสื่อสารและการแก้ไขปัญหา/การช่วยเหลือฉุกเฉิน</a:t>
            </a:r>
          </a:p>
        </p:txBody>
      </p:sp>
      <p:sp>
        <p:nvSpPr>
          <p:cNvPr id="36" name="วงเล็บปีกกาขวา 35"/>
          <p:cNvSpPr/>
          <p:nvPr/>
        </p:nvSpPr>
        <p:spPr>
          <a:xfrm>
            <a:off x="4065497" y="2857500"/>
            <a:ext cx="215558" cy="2275609"/>
          </a:xfrm>
          <a:prstGeom prst="rightBrace">
            <a:avLst>
              <a:gd name="adj1" fmla="val 8333"/>
              <a:gd name="adj2" fmla="val 517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black"/>
              </a:solidFill>
            </a:endParaRPr>
          </a:p>
        </p:txBody>
      </p:sp>
      <p:sp>
        <p:nvSpPr>
          <p:cNvPr id="79" name="วงเล็บปีกกาซ้าย 78"/>
          <p:cNvSpPr/>
          <p:nvPr/>
        </p:nvSpPr>
        <p:spPr>
          <a:xfrm>
            <a:off x="7396346" y="2639291"/>
            <a:ext cx="230581" cy="268085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black"/>
              </a:solidFill>
            </a:endParaRPr>
          </a:p>
        </p:txBody>
      </p:sp>
      <p:cxnSp>
        <p:nvCxnSpPr>
          <p:cNvPr id="27" name="ตัวเชื่อมต่อหักมุม 26"/>
          <p:cNvCxnSpPr>
            <a:stCxn id="6" idx="1"/>
            <a:endCxn id="10" idx="1"/>
          </p:cNvCxnSpPr>
          <p:nvPr/>
        </p:nvCxnSpPr>
        <p:spPr>
          <a:xfrm rot="10800000" flipV="1">
            <a:off x="2167124" y="1897780"/>
            <a:ext cx="30778" cy="2963948"/>
          </a:xfrm>
          <a:prstGeom prst="bentConnector3">
            <a:avLst>
              <a:gd name="adj1" fmla="val 195684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>
            <a:off x="1610591" y="3231573"/>
            <a:ext cx="467591" cy="103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>
            <a:off x="1589809" y="4094018"/>
            <a:ext cx="477982" cy="103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หักมุม 39"/>
          <p:cNvCxnSpPr>
            <a:stCxn id="7" idx="3"/>
            <a:endCxn id="14" idx="3"/>
          </p:cNvCxnSpPr>
          <p:nvPr/>
        </p:nvCxnSpPr>
        <p:spPr>
          <a:xfrm>
            <a:off x="10100371" y="1921876"/>
            <a:ext cx="65606" cy="3131411"/>
          </a:xfrm>
          <a:prstGeom prst="bentConnector3">
            <a:avLst>
              <a:gd name="adj1" fmla="val 76521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 rot="10800000">
            <a:off x="10276610" y="2888673"/>
            <a:ext cx="31172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 rot="10800000" flipV="1">
            <a:off x="10266219" y="3626426"/>
            <a:ext cx="332509" cy="103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48"/>
          <p:cNvCxnSpPr/>
          <p:nvPr/>
        </p:nvCxnSpPr>
        <p:spPr>
          <a:xfrm rot="10800000">
            <a:off x="10287000" y="4353791"/>
            <a:ext cx="32211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7824192" y="1489861"/>
            <a:ext cx="1800200" cy="698376"/>
          </a:xfrm>
          <a:prstGeom prst="round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ความเพียงพอ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7824192" y="2324298"/>
            <a:ext cx="1800200" cy="698376"/>
          </a:xfrm>
          <a:prstGeom prst="round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ยอมรับได้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7824192" y="3136546"/>
            <a:ext cx="1800200" cy="698376"/>
          </a:xfrm>
          <a:prstGeom prst="round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ประสิทธิภาพ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7824192" y="3942607"/>
            <a:ext cx="1800200" cy="698376"/>
          </a:xfrm>
          <a:prstGeom prst="roundRect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ประสิทธิผล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246812" y="5224290"/>
            <a:ext cx="3729426" cy="724990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จัดทำแผนการปรับปรุง</a:t>
            </a:r>
          </a:p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และติดตามผลการควบคุมภายใน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178715" y="2687934"/>
            <a:ext cx="1985090" cy="1800200"/>
          </a:xfrm>
          <a:prstGeom prst="rect">
            <a:avLst/>
          </a:prstGeom>
          <a:solidFill>
            <a:srgbClr val="CCEC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วัตถุประสงค์และเป้าหมายของ</a:t>
            </a:r>
          </a:p>
          <a:p>
            <a:pPr algn="ctr"/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ภารงาน/กิจกรรมโครงการของหน่วยงาน</a:t>
            </a:r>
          </a:p>
        </p:txBody>
      </p:sp>
      <p:cxnSp>
        <p:nvCxnSpPr>
          <p:cNvPr id="8" name="ลูกศรเชื่อมต่อแบบตรง 7"/>
          <p:cNvCxnSpPr>
            <a:stCxn id="2" idx="3"/>
          </p:cNvCxnSpPr>
          <p:nvPr/>
        </p:nvCxnSpPr>
        <p:spPr>
          <a:xfrm flipV="1">
            <a:off x="7163806" y="1939940"/>
            <a:ext cx="669531" cy="16480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>
            <a:stCxn id="2" idx="3"/>
            <a:endCxn id="11" idx="1"/>
          </p:cNvCxnSpPr>
          <p:nvPr/>
        </p:nvCxnSpPr>
        <p:spPr>
          <a:xfrm flipV="1">
            <a:off x="7163805" y="2673486"/>
            <a:ext cx="660387" cy="9145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>
            <a:stCxn id="2" idx="3"/>
            <a:endCxn id="12" idx="1"/>
          </p:cNvCxnSpPr>
          <p:nvPr/>
        </p:nvCxnSpPr>
        <p:spPr>
          <a:xfrm flipV="1">
            <a:off x="7163805" y="3485734"/>
            <a:ext cx="660387" cy="1023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>
            <a:endCxn id="13" idx="1"/>
          </p:cNvCxnSpPr>
          <p:nvPr/>
        </p:nvCxnSpPr>
        <p:spPr>
          <a:xfrm>
            <a:off x="7163806" y="3574741"/>
            <a:ext cx="660387" cy="7170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สี่เหลี่ยมผืนผ้ามุมมน 34"/>
          <p:cNvSpPr/>
          <p:nvPr/>
        </p:nvSpPr>
        <p:spPr>
          <a:xfrm>
            <a:off x="2793579" y="1434386"/>
            <a:ext cx="1800200" cy="698376"/>
          </a:xfrm>
          <a:prstGeom prst="roundRect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ข้อบกพร่อง</a:t>
            </a:r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2772559" y="2243324"/>
            <a:ext cx="1800200" cy="698376"/>
          </a:xfrm>
          <a:prstGeom prst="roundRect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จุดอ่อน</a:t>
            </a: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2764993" y="3058980"/>
            <a:ext cx="1800200" cy="698376"/>
          </a:xfrm>
          <a:prstGeom prst="roundRect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</a:t>
            </a:r>
          </a:p>
        </p:txBody>
      </p:sp>
      <p:sp>
        <p:nvSpPr>
          <p:cNvPr id="38" name="สี่เหลี่ยมผืนผ้ามุมมน 37"/>
          <p:cNvSpPr/>
          <p:nvPr/>
        </p:nvSpPr>
        <p:spPr>
          <a:xfrm>
            <a:off x="2779912" y="3898828"/>
            <a:ext cx="1800200" cy="698376"/>
          </a:xfrm>
          <a:prstGeom prst="roundRect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ความเสี่ยง</a:t>
            </a:r>
          </a:p>
        </p:txBody>
      </p:sp>
      <p:cxnSp>
        <p:nvCxnSpPr>
          <p:cNvPr id="49" name="ลูกศรเชื่อมต่อแบบตรง 48"/>
          <p:cNvCxnSpPr>
            <a:stCxn id="2" idx="1"/>
          </p:cNvCxnSpPr>
          <p:nvPr/>
        </p:nvCxnSpPr>
        <p:spPr>
          <a:xfrm flipH="1" flipV="1">
            <a:off x="4675733" y="1852252"/>
            <a:ext cx="502983" cy="17357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ลูกศรเชื่อมต่อแบบตรง 51"/>
          <p:cNvCxnSpPr>
            <a:stCxn id="2" idx="1"/>
          </p:cNvCxnSpPr>
          <p:nvPr/>
        </p:nvCxnSpPr>
        <p:spPr>
          <a:xfrm flipH="1" flipV="1">
            <a:off x="4591321" y="2669404"/>
            <a:ext cx="587395" cy="9186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>
            <a:stCxn id="2" idx="1"/>
          </p:cNvCxnSpPr>
          <p:nvPr/>
        </p:nvCxnSpPr>
        <p:spPr>
          <a:xfrm flipH="1" flipV="1">
            <a:off x="4660675" y="3467736"/>
            <a:ext cx="518041" cy="1202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ลูกศรเชื่อมต่อแบบตรง 55"/>
          <p:cNvCxnSpPr>
            <a:stCxn id="2" idx="1"/>
          </p:cNvCxnSpPr>
          <p:nvPr/>
        </p:nvCxnSpPr>
        <p:spPr>
          <a:xfrm flipH="1">
            <a:off x="4660675" y="3588034"/>
            <a:ext cx="518041" cy="6004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สี่เหลี่ยมผืนผ้า 56"/>
          <p:cNvSpPr/>
          <p:nvPr/>
        </p:nvSpPr>
        <p:spPr>
          <a:xfrm>
            <a:off x="6233072" y="5228633"/>
            <a:ext cx="3655511" cy="724990"/>
          </a:xfrm>
          <a:prstGeom prst="rect">
            <a:avLst/>
          </a:prstGeom>
          <a:solidFill>
            <a:srgbClr val="000099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ยังมีกิจกรรมการควบคุมแต่ไม่ต้องจัดทำแผน ฯ และรายงาน</a:t>
            </a:r>
          </a:p>
        </p:txBody>
      </p:sp>
      <p:cxnSp>
        <p:nvCxnSpPr>
          <p:cNvPr id="63" name="ลูกศรเชื่อมต่อแบบตรง 62"/>
          <p:cNvCxnSpPr/>
          <p:nvPr/>
        </p:nvCxnSpPr>
        <p:spPr>
          <a:xfrm flipH="1">
            <a:off x="8778586" y="4651486"/>
            <a:ext cx="6278" cy="56664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กล่องข้อความ 64"/>
          <p:cNvSpPr txBox="1"/>
          <p:nvPr/>
        </p:nvSpPr>
        <p:spPr>
          <a:xfrm>
            <a:off x="2285999" y="613955"/>
            <a:ext cx="7628709" cy="46166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...เมื่อไรต้องทำแผนการปรับปรุงควบคุมภายใน..</a:t>
            </a:r>
          </a:p>
        </p:txBody>
      </p:sp>
      <p:sp>
        <p:nvSpPr>
          <p:cNvPr id="66" name="กล่องข้อความ 65"/>
          <p:cNvSpPr txBox="1"/>
          <p:nvPr/>
        </p:nvSpPr>
        <p:spPr>
          <a:xfrm>
            <a:off x="5069866" y="1358537"/>
            <a:ext cx="2258396" cy="1015663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ติดตามและประเมินกิจกรรมการควบคุมภายใน</a:t>
            </a:r>
          </a:p>
        </p:txBody>
      </p:sp>
      <p:sp>
        <p:nvSpPr>
          <p:cNvPr id="67" name="กล่องข้อความ 66"/>
          <p:cNvSpPr txBox="1"/>
          <p:nvPr/>
        </p:nvSpPr>
        <p:spPr>
          <a:xfrm>
            <a:off x="3881477" y="4736591"/>
            <a:ext cx="1217000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ไม่บรรลุผล</a:t>
            </a:r>
          </a:p>
        </p:txBody>
      </p:sp>
      <p:cxnSp>
        <p:nvCxnSpPr>
          <p:cNvPr id="71" name="ลูกศรเชื่อมต่อแบบตรง 70"/>
          <p:cNvCxnSpPr/>
          <p:nvPr/>
        </p:nvCxnSpPr>
        <p:spPr>
          <a:xfrm>
            <a:off x="3691219" y="4617630"/>
            <a:ext cx="0" cy="58559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กล่องข้อความ 71"/>
          <p:cNvSpPr txBox="1"/>
          <p:nvPr/>
        </p:nvSpPr>
        <p:spPr>
          <a:xfrm>
            <a:off x="7292388" y="4753191"/>
            <a:ext cx="1063609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บรรลุผล</a:t>
            </a:r>
          </a:p>
        </p:txBody>
      </p:sp>
      <p:cxnSp>
        <p:nvCxnSpPr>
          <p:cNvPr id="102" name="ลูกศรเชื่อมต่อแบบตรง 101"/>
          <p:cNvCxnSpPr/>
          <p:nvPr/>
        </p:nvCxnSpPr>
        <p:spPr>
          <a:xfrm>
            <a:off x="6153021" y="2427121"/>
            <a:ext cx="8043" cy="2264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กล่องข้อความ 104"/>
          <p:cNvSpPr txBox="1"/>
          <p:nvPr/>
        </p:nvSpPr>
        <p:spPr>
          <a:xfrm>
            <a:off x="8157196" y="6154969"/>
            <a:ext cx="1539204" cy="276999"/>
          </a:xfrm>
          <a:prstGeom prst="rect">
            <a:avLst/>
          </a:prstGeom>
          <a:solidFill>
            <a:srgbClr val="003300"/>
          </a:solidFill>
        </p:spPr>
        <p:txBody>
          <a:bodyPr wrap="none" rtlCol="0">
            <a:spAutoFit/>
          </a:bodyPr>
          <a:lstStyle/>
          <a:p>
            <a:r>
              <a:rPr lang="th-TH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</a:t>
            </a:r>
            <a:r>
              <a:rPr lang="th-TH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</a:t>
            </a:r>
            <a:r>
              <a:rPr lang="th-TH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th-TH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2560</a:t>
            </a:r>
          </a:p>
        </p:txBody>
      </p:sp>
    </p:spTree>
    <p:extLst>
      <p:ext uri="{BB962C8B-B14F-4D97-AF65-F5344CB8AC3E}">
        <p14:creationId xmlns:p14="http://schemas.microsoft.com/office/powerpoint/2010/main" val="24284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4167051" y="2560321"/>
            <a:ext cx="3749039" cy="1672046"/>
          </a:xfrm>
          <a:prstGeom prst="ellipse">
            <a:avLst/>
          </a:prstGeom>
          <a:solidFill>
            <a:srgbClr val="3333FF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ปัจจัยสำคัญต่อความสำเร็จการบริหารความเสี่ยงและการควบคุมภายใน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024889" y="1105684"/>
            <a:ext cx="2917572" cy="1008112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การได้รับการสนับสนุนจากผู้บริหารระดับสูง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11826" y="2753927"/>
            <a:ext cx="2917572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การใช้คำที่ทำให้เข้าใจแบบเดียวกัน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011825" y="4455118"/>
            <a:ext cx="2917572" cy="1410105"/>
          </a:xfrm>
          <a:prstGeom prst="round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ปฏิบัติตามกระบวนการ </a:t>
            </a:r>
          </a:p>
          <a:p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บริหารความเสี่ยงและ</a:t>
            </a:r>
          </a:p>
          <a:p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การควบคุมภายใน</a:t>
            </a:r>
          </a:p>
          <a:p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อย่างต่อเนื่อง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4624251" y="4606930"/>
            <a:ext cx="3198005" cy="1142203"/>
          </a:xfrm>
          <a:prstGeom prst="roundRect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การมี</a:t>
            </a:r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กระบวนการในการ</a:t>
            </a:r>
          </a:p>
          <a:p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บริหารการเปลี่ยนแปลง</a:t>
            </a:r>
            <a:endParaRPr lang="th-TH" sz="1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8301152" y="4541617"/>
            <a:ext cx="3054204" cy="1349733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การติดตาม</a:t>
            </a:r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 </a:t>
            </a:r>
          </a:p>
          <a:p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บริหาร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ความเสี่ยงและ</a:t>
            </a:r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    </a:t>
            </a:r>
          </a:p>
          <a:p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ควบคุม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ภายในด้วย</a:t>
            </a:r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 </a:t>
            </a:r>
          </a:p>
          <a:p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กำหนด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วิธีที่เหมาะสม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522659" y="1039672"/>
            <a:ext cx="2917572" cy="1142203"/>
          </a:xfrm>
          <a:prstGeom prst="roundRect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การสื่อสารที่มี</a:t>
            </a:r>
          </a:p>
          <a:p>
            <a:pPr algn="ctr"/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ประสิทธิภาพ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8229430" y="1013548"/>
            <a:ext cx="3148319" cy="1285516"/>
          </a:xfrm>
          <a:prstGeom prst="round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การวัดผลการบริหาร</a:t>
            </a:r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  </a:t>
            </a:r>
          </a:p>
          <a:p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เสี่ยง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และความสำเร็จ</a:t>
            </a:r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  </a:t>
            </a:r>
          </a:p>
          <a:p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การ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บริหารความเสี่ยง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8255586" y="2701307"/>
            <a:ext cx="3148319" cy="14134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การฝึกอบรมและกลไก </a:t>
            </a:r>
            <a:endParaRPr lang="th-TH" sz="18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</a:t>
            </a:r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ทรัพยากรบุคคลเพื่อให้</a:t>
            </a:r>
          </a:p>
          <a:p>
            <a:pPr algn="ctr"/>
            <a:r>
              <a:rPr lang="th-TH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บุคลากรทุกคนเข้าใจในกรอบและความรับผิดชอบ</a:t>
            </a:r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1672640" y="2107712"/>
            <a:ext cx="0" cy="66625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2423592" y="37359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1589456" y="3664515"/>
            <a:ext cx="0" cy="666952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>
            <a:off x="3909420" y="4980644"/>
            <a:ext cx="691617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 flipH="1" flipV="1">
            <a:off x="6081098" y="4249151"/>
            <a:ext cx="8133" cy="380914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 rot="5400000" flipH="1" flipV="1">
            <a:off x="5910944" y="2344784"/>
            <a:ext cx="378823" cy="3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 rot="10800000" flipV="1">
            <a:off x="7424315" y="1397727"/>
            <a:ext cx="779160" cy="1472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 rot="5400000">
            <a:off x="8680271" y="2501544"/>
            <a:ext cx="444138" cy="13059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/>
          <p:nvPr/>
        </p:nvCxnSpPr>
        <p:spPr>
          <a:xfrm>
            <a:off x="8876563" y="4078642"/>
            <a:ext cx="0" cy="489099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9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4294967295"/>
          </p:nvPr>
        </p:nvSpPr>
        <p:spPr>
          <a:xfrm>
            <a:off x="2166938" y="428625"/>
            <a:ext cx="8001000" cy="6000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h-TH" altLang="th-TH">
              <a:solidFill>
                <a:srgbClr val="898989"/>
              </a:solidFill>
            </a:endParaRPr>
          </a:p>
        </p:txBody>
      </p:sp>
      <p:pic>
        <p:nvPicPr>
          <p:cNvPr id="27651" name="Picture 2" descr="C:\Documents and Settings\Administrator\My Documents\DSC_3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9" y="164739"/>
            <a:ext cx="11795760" cy="656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56263" y="786630"/>
            <a:ext cx="6753497" cy="70788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/>
            <a:r>
              <a:rPr lang="en-US" altLang="th-TH" sz="4000" b="1">
                <a:latin typeface="Tahoma" panose="020B0604030504040204" pitchFamily="34" charset="0"/>
                <a:cs typeface="Tahoma" panose="020B0604030504040204" pitchFamily="34" charset="0"/>
              </a:rPr>
              <a:t>Philosophy of  Ants</a:t>
            </a:r>
            <a:endParaRPr lang="th-TH" altLang="th-TH" sz="40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9699" y="3910302"/>
            <a:ext cx="5491844" cy="6461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th-TH" sz="3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 : Teamwork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72508" y="1904857"/>
            <a:ext cx="5552097" cy="6461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th-TH" sz="3600" b="1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: Accountability</a:t>
            </a:r>
            <a:endParaRPr lang="th-TH" altLang="th-TH" sz="3600" b="1">
              <a:solidFill>
                <a:srgbClr val="008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03680" y="2997201"/>
            <a:ext cx="5560114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th-TH" sz="3600" b="1">
                <a:solidFill>
                  <a:srgbClr val="66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 : Never stop working</a:t>
            </a:r>
            <a:endParaRPr lang="th-TH" altLang="th-TH" sz="3600" b="1">
              <a:solidFill>
                <a:srgbClr val="66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27348" y="4844185"/>
            <a:ext cx="5471132" cy="646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en-US" altLang="th-TH" sz="36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 : Success</a:t>
            </a:r>
            <a:endParaRPr lang="th-TH" altLang="th-TH" sz="3600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675688" y="6000419"/>
            <a:ext cx="1441450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r>
              <a:rPr lang="th-TH" altLang="th-TH" sz="1400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(</a:t>
            </a:r>
            <a:r>
              <a:rPr lang="en-US" altLang="th-TH" sz="1400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 Sommart,2011 </a:t>
            </a:r>
            <a:r>
              <a:rPr lang="th-TH" altLang="th-TH" sz="1400" b="1" dirty="0">
                <a:solidFill>
                  <a:schemeClr val="bg1"/>
                </a:solidFill>
                <a:latin typeface="Calibri" panose="020F0502020204030204" pitchFamily="34" charset="0"/>
                <a:cs typeface="Cordia New" panose="020B0304020202020204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5407384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9576" y="1196752"/>
            <a:ext cx="771981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you</a:t>
            </a:r>
          </a:p>
          <a:p>
            <a:pPr algn="ctr">
              <a:defRPr/>
            </a:pPr>
            <a:r>
              <a:rPr lang="en-US" sz="6000" b="1" dirty="0">
                <a:solidFill>
                  <a:srgbClr val="3333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 your attention</a:t>
            </a:r>
            <a:endParaRPr lang="th-TH" sz="6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5" name="Picture 5" descr="http://francisloft.com/uploads/1774/images/sawasde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7" y="3501009"/>
            <a:ext cx="35226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5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9248" y="4942083"/>
            <a:ext cx="5123328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3. เพื่อให้มีความรู้ ความเข้าใจ ในการปฏิบัติ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ตามระเบียบ</a:t>
            </a:r>
            <a:r>
              <a:rPr lang="th-TH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คตง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.พ.ศ.2544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583" y="2069766"/>
            <a:ext cx="5123329" cy="101566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เพื่อให้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มีความรู้ ความเข้าใจเกี่ยวกับ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หลักการ    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/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แนวคิด/คำสำคัญ/ความสัมพันธ์ของการ</a:t>
            </a:r>
          </a:p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บริหาร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ความเสี่ยงและระบบการควบคุมภายใน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247" y="3196649"/>
            <a:ext cx="5123329" cy="163121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2. เพื่อให้สามารถคิดเป็นระบบ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เชื่อมโยง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การยุทธศาสตร์ มาตรฐาน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สพท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และนโยบายการศึกษาในทุก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ระดับกับ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กลไก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การบริหารความ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เสี่ยง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และควบคุมภายใน</a:t>
            </a:r>
          </a:p>
          <a:p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ของ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สพท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.ได้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246069" y="828665"/>
            <a:ext cx="3850812" cy="800051"/>
          </a:xfrm>
          <a:prstGeom prst="cloudCallout">
            <a:avLst>
              <a:gd name="adj1" fmla="val 32327"/>
              <a:gd name="adj2" fmla="val 87137"/>
            </a:avLst>
          </a:prstGeom>
          <a:solidFill>
            <a:srgbClr val="00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th-TH" b="1" dirty="0">
                <a:latin typeface="Tahoma" pitchFamily="34" charset="0"/>
                <a:cs typeface="Tahoma" pitchFamily="34" charset="0"/>
              </a:rPr>
              <a:t>วัตถุประสงค์</a:t>
            </a:r>
          </a:p>
          <a:p>
            <a:pPr algn="ctr"/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https://encrypted-tbn3.gstatic.com/images?q=tbn:ANd9GcTjqF0_m9yRcv-HlBDzx5LdJuhZUI0U17v03HeucIGDL8zXWVX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10" y="4863817"/>
            <a:ext cx="1665620" cy="170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3"/>
          <p:cNvSpPr/>
          <p:nvPr/>
        </p:nvSpPr>
        <p:spPr>
          <a:xfrm>
            <a:off x="6575613" y="887820"/>
            <a:ext cx="4804268" cy="1000125"/>
          </a:xfrm>
          <a:prstGeom prst="round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เป้าหมาย</a:t>
            </a:r>
          </a:p>
          <a:p>
            <a:pPr algn="ctr">
              <a:defRPr/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ที่อยากได้หลังการฝึกอบรม</a:t>
            </a:r>
          </a:p>
        </p:txBody>
      </p:sp>
      <p:sp>
        <p:nvSpPr>
          <p:cNvPr id="13" name="Rounded Rectangle 5"/>
          <p:cNvSpPr/>
          <p:nvPr/>
        </p:nvSpPr>
        <p:spPr>
          <a:xfrm>
            <a:off x="6602506" y="2401270"/>
            <a:ext cx="4667616" cy="865853"/>
          </a:xfrm>
          <a:prstGeom prst="round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สมรรถนะ 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Competency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) </a:t>
            </a:r>
          </a:p>
        </p:txBody>
      </p:sp>
      <p:sp>
        <p:nvSpPr>
          <p:cNvPr id="14" name="Rounded Rectangle 6"/>
          <p:cNvSpPr/>
          <p:nvPr/>
        </p:nvSpPr>
        <p:spPr>
          <a:xfrm>
            <a:off x="6689422" y="3658751"/>
            <a:ext cx="4579213" cy="962059"/>
          </a:xfrm>
          <a:prstGeom prst="round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เครือข่ายการทำงาน</a:t>
            </a:r>
          </a:p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Network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)</a:t>
            </a:r>
          </a:p>
        </p:txBody>
      </p:sp>
      <p:sp>
        <p:nvSpPr>
          <p:cNvPr id="3" name="ลูกศรขวา 2"/>
          <p:cNvSpPr/>
          <p:nvPr/>
        </p:nvSpPr>
        <p:spPr>
          <a:xfrm>
            <a:off x="6031514" y="3089073"/>
            <a:ext cx="444043" cy="1258338"/>
          </a:xfrm>
          <a:prstGeom prst="rightArrow">
            <a:avLst/>
          </a:prstGeom>
          <a:solidFill>
            <a:srgbClr val="66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6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4167" y="1071546"/>
            <a:ext cx="6393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ทดสอบความรู้</a:t>
            </a:r>
          </a:p>
          <a:p>
            <a:pPr algn="ctr"/>
            <a:r>
              <a:rPr lang="th-TH" sz="4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“ การบริหารความเสี่ยง “</a:t>
            </a:r>
          </a:p>
          <a:p>
            <a:pPr algn="ctr"/>
            <a:r>
              <a:rPr lang="th-TH" sz="48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จำนวน  ๑๐ ข้อ</a:t>
            </a:r>
          </a:p>
        </p:txBody>
      </p:sp>
      <p:sp>
        <p:nvSpPr>
          <p:cNvPr id="5" name="คำบรรยายภาพแบบเมฆ 4"/>
          <p:cNvSpPr/>
          <p:nvPr/>
        </p:nvSpPr>
        <p:spPr>
          <a:xfrm>
            <a:off x="6881818" y="3357562"/>
            <a:ext cx="2786082" cy="1785950"/>
          </a:xfrm>
          <a:prstGeom prst="cloudCallout">
            <a:avLst>
              <a:gd name="adj1" fmla="val -73861"/>
              <a:gd name="adj2" fmla="val 58558"/>
            </a:avLst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ง่ายจัง...</a:t>
            </a:r>
          </a:p>
        </p:txBody>
      </p:sp>
      <p:pic>
        <p:nvPicPr>
          <p:cNvPr id="6" name="Picture 7" descr="A_Plus_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37" y="4286256"/>
            <a:ext cx="2039477" cy="130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1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ตัวเชื่อมต่อตรง 20"/>
          <p:cNvCxnSpPr>
            <a:stCxn id="4" idx="0"/>
            <a:endCxn id="37" idx="7"/>
          </p:cNvCxnSpPr>
          <p:nvPr/>
        </p:nvCxnSpPr>
        <p:spPr>
          <a:xfrm flipV="1">
            <a:off x="6174474" y="2410533"/>
            <a:ext cx="417098" cy="2495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>
            <a:stCxn id="36" idx="7"/>
          </p:cNvCxnSpPr>
          <p:nvPr/>
        </p:nvCxnSpPr>
        <p:spPr>
          <a:xfrm>
            <a:off x="5305576" y="2460651"/>
            <a:ext cx="669239" cy="23757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>
            <a:endCxn id="40" idx="7"/>
          </p:cNvCxnSpPr>
          <p:nvPr/>
        </p:nvCxnSpPr>
        <p:spPr>
          <a:xfrm flipV="1">
            <a:off x="6165033" y="2420888"/>
            <a:ext cx="1900721" cy="24620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ตรง 76"/>
          <p:cNvCxnSpPr>
            <a:endCxn id="13" idx="7"/>
          </p:cNvCxnSpPr>
          <p:nvPr/>
        </p:nvCxnSpPr>
        <p:spPr>
          <a:xfrm flipH="1" flipV="1">
            <a:off x="3682061" y="2749180"/>
            <a:ext cx="2388873" cy="22530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หยดน้ำ 38"/>
          <p:cNvSpPr/>
          <p:nvPr/>
        </p:nvSpPr>
        <p:spPr>
          <a:xfrm rot="8188870">
            <a:off x="5179021" y="2489015"/>
            <a:ext cx="1478002" cy="1520327"/>
          </a:xfrm>
          <a:prstGeom prst="teardrop">
            <a:avLst>
              <a:gd name="adj" fmla="val 84538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38" name="หยดน้ำ 37"/>
          <p:cNvSpPr/>
          <p:nvPr/>
        </p:nvSpPr>
        <p:spPr>
          <a:xfrm rot="4483743">
            <a:off x="2545806" y="3023947"/>
            <a:ext cx="1509008" cy="1751244"/>
          </a:xfrm>
          <a:prstGeom prst="teardrop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36" name="หยดน้ำ 35"/>
          <p:cNvSpPr/>
          <p:nvPr/>
        </p:nvSpPr>
        <p:spPr>
          <a:xfrm rot="7128069">
            <a:off x="4132315" y="476730"/>
            <a:ext cx="1715363" cy="1663331"/>
          </a:xfrm>
          <a:prstGeom prst="teardrop">
            <a:avLst/>
          </a:prstGeom>
          <a:solidFill>
            <a:schemeClr val="bg1"/>
          </a:solidFill>
          <a:ln w="57150">
            <a:solidFill>
              <a:srgbClr val="66FF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หยดน้ำ 34"/>
          <p:cNvSpPr/>
          <p:nvPr/>
        </p:nvSpPr>
        <p:spPr>
          <a:xfrm rot="12240633">
            <a:off x="7999632" y="3590047"/>
            <a:ext cx="1597902" cy="1431785"/>
          </a:xfrm>
          <a:prstGeom prst="teardrop">
            <a:avLst>
              <a:gd name="adj" fmla="val 92941"/>
            </a:avLst>
          </a:prstGeom>
          <a:solidFill>
            <a:schemeClr val="bg1"/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หยดน้ำ 33"/>
          <p:cNvSpPr/>
          <p:nvPr/>
        </p:nvSpPr>
        <p:spPr>
          <a:xfrm rot="11067478">
            <a:off x="8497447" y="2011556"/>
            <a:ext cx="1769032" cy="1537554"/>
          </a:xfrm>
          <a:prstGeom prst="teardrop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4" name="แผนผังลําดับงาน: การดำเนินการด้วยตนเอง 3"/>
          <p:cNvSpPr/>
          <p:nvPr/>
        </p:nvSpPr>
        <p:spPr>
          <a:xfrm>
            <a:off x="5122095" y="4905768"/>
            <a:ext cx="2104758" cy="662357"/>
          </a:xfrm>
          <a:prstGeom prst="flowChartManualOperation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3" name="หยดน้ำ 12"/>
          <p:cNvSpPr/>
          <p:nvPr/>
        </p:nvSpPr>
        <p:spPr>
          <a:xfrm rot="6419040">
            <a:off x="2438310" y="1116621"/>
            <a:ext cx="1591050" cy="1639273"/>
          </a:xfrm>
          <a:prstGeom prst="teardrop">
            <a:avLst>
              <a:gd name="adj" fmla="val 81272"/>
            </a:avLst>
          </a:prstGeom>
          <a:solidFill>
            <a:schemeClr val="bg1"/>
          </a:solidFill>
          <a:ln w="57150">
            <a:solidFill>
              <a:srgbClr val="FF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2552839" y="1427618"/>
            <a:ext cx="14030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1.ความมุ่งมั่นในงาน </a:t>
            </a:r>
          </a:p>
          <a:p>
            <a:pPr algn="ctr"/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Achievement)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4086246" y="826111"/>
            <a:ext cx="17828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2.การจัดการ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ความเสี่ยง </a:t>
            </a:r>
          </a:p>
          <a:p>
            <a:pPr algn="ctr"/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Management)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2513169" y="3523672"/>
            <a:ext cx="17750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6.ความเอาใจใส่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</a:t>
            </a:r>
          </a:p>
          <a:p>
            <a:pPr algn="ctr"/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Awareness)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กล่องข้อความ 26"/>
          <p:cNvSpPr txBox="1"/>
          <p:nvPr/>
        </p:nvSpPr>
        <p:spPr>
          <a:xfrm rot="21533818">
            <a:off x="8676595" y="2200351"/>
            <a:ext cx="143020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5.ความคิดริเริ่ม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สิ่งใหม่อย่าง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สร้างสรรค์ </a:t>
            </a:r>
          </a:p>
          <a:p>
            <a:pPr algn="ctr"/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Initiative to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Creative)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5179686" y="2803520"/>
            <a:ext cx="1462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8.มุ่งมั่นเพื่อ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ความสำเร็จ </a:t>
            </a:r>
          </a:p>
          <a:p>
            <a:pPr algn="ctr"/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Commitment to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Success)</a:t>
            </a:r>
            <a:endParaRPr lang="th-TH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หยดน้ำ 32"/>
          <p:cNvSpPr/>
          <p:nvPr/>
        </p:nvSpPr>
        <p:spPr>
          <a:xfrm rot="9238228">
            <a:off x="6605949" y="2352165"/>
            <a:ext cx="1627158" cy="1611486"/>
          </a:xfrm>
          <a:prstGeom prst="teardrop">
            <a:avLst>
              <a:gd name="adj" fmla="val 86871"/>
            </a:avLst>
          </a:prstGeom>
          <a:solidFill>
            <a:schemeClr val="bg1"/>
          </a:solidFill>
          <a:ln w="57150">
            <a:solidFill>
              <a:srgbClr val="66FF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6600427" y="2773738"/>
            <a:ext cx="1652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9.ความมีจิตสำนึก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ของการทำงาน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เป็นทีม </a:t>
            </a:r>
          </a:p>
          <a:p>
            <a:pPr algn="ctr"/>
            <a:r>
              <a:rPr lang="th-TH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Spirit)</a:t>
            </a:r>
            <a:endParaRPr lang="th-TH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7982656" y="3921154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๑๐.ความยืดหยุ่น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ปรับตัว </a:t>
            </a:r>
          </a:p>
          <a:p>
            <a:pPr algn="ctr"/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Adaptability)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หยดน้ำ 36"/>
          <p:cNvSpPr/>
          <p:nvPr/>
        </p:nvSpPr>
        <p:spPr>
          <a:xfrm rot="8408866">
            <a:off x="5904264" y="514562"/>
            <a:ext cx="1586377" cy="1570048"/>
          </a:xfrm>
          <a:prstGeom prst="teardrop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5972087" y="931753"/>
            <a:ext cx="15472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3.ความอ่อนน้อม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ถ่อมตน </a:t>
            </a:r>
          </a:p>
          <a:p>
            <a:pPr algn="ctr"/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 for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others)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หยดน้ำ 39"/>
          <p:cNvSpPr/>
          <p:nvPr/>
        </p:nvSpPr>
        <p:spPr>
          <a:xfrm rot="9050896">
            <a:off x="7589408" y="589009"/>
            <a:ext cx="1716486" cy="1509404"/>
          </a:xfrm>
          <a:prstGeom prst="teardrop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7713403" y="941897"/>
            <a:ext cx="163217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4.ความใส่ใจต่อ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บุคคลและสมาชิก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Personals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Centric)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หยดน้ำ 40"/>
          <p:cNvSpPr/>
          <p:nvPr/>
        </p:nvSpPr>
        <p:spPr>
          <a:xfrm rot="6224715">
            <a:off x="3798986" y="2181821"/>
            <a:ext cx="1457788" cy="1312960"/>
          </a:xfrm>
          <a:prstGeom prst="teardrop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3837026" y="2408841"/>
            <a:ext cx="1380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7.ความใฝ่ใจ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 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Eager to Learn)</a:t>
            </a:r>
            <a:endParaRPr lang="th-TH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4" name="ตัวเชื่อมต่อตรง 43"/>
          <p:cNvCxnSpPr/>
          <p:nvPr/>
        </p:nvCxnSpPr>
        <p:spPr>
          <a:xfrm flipV="1">
            <a:off x="6605738" y="4605869"/>
            <a:ext cx="1209666" cy="2287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 flipV="1">
            <a:off x="6155062" y="4052906"/>
            <a:ext cx="958558" cy="9447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ตัวเชื่อมต่อตรง 51"/>
          <p:cNvCxnSpPr/>
          <p:nvPr/>
        </p:nvCxnSpPr>
        <p:spPr>
          <a:xfrm flipH="1" flipV="1">
            <a:off x="4312555" y="4361190"/>
            <a:ext cx="1595526" cy="6277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ตรง 59"/>
          <p:cNvCxnSpPr>
            <a:endCxn id="34" idx="7"/>
          </p:cNvCxnSpPr>
          <p:nvPr/>
        </p:nvCxnSpPr>
        <p:spPr>
          <a:xfrm flipV="1">
            <a:off x="6458692" y="3478033"/>
            <a:ext cx="1981676" cy="1380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/>
          <p:cNvCxnSpPr>
            <a:endCxn id="39" idx="7"/>
          </p:cNvCxnSpPr>
          <p:nvPr/>
        </p:nvCxnSpPr>
        <p:spPr>
          <a:xfrm flipH="1" flipV="1">
            <a:off x="5907505" y="4145368"/>
            <a:ext cx="163427" cy="8568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ตัวเชื่อมต่อตรง 74"/>
          <p:cNvCxnSpPr>
            <a:stCxn id="39" idx="2"/>
            <a:endCxn id="39" idx="2"/>
          </p:cNvCxnSpPr>
          <p:nvPr/>
        </p:nvCxnSpPr>
        <p:spPr>
          <a:xfrm>
            <a:off x="5394579" y="26979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ตัวเชื่อมต่อตรง 88"/>
          <p:cNvCxnSpPr>
            <a:stCxn id="41" idx="7"/>
          </p:cNvCxnSpPr>
          <p:nvPr/>
        </p:nvCxnSpPr>
        <p:spPr>
          <a:xfrm>
            <a:off x="4992371" y="3702304"/>
            <a:ext cx="1077167" cy="1332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สี่เหลี่ยมผืนผ้า 105"/>
          <p:cNvSpPr/>
          <p:nvPr/>
        </p:nvSpPr>
        <p:spPr>
          <a:xfrm>
            <a:off x="2018685" y="4829746"/>
            <a:ext cx="2766464" cy="104644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สมรรถนะของบุคลากรการศึกษา ยุคศตวรรษที่ ๒๑ 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ที่พึงมีและพึงปฏิบัติเป็นพื้นฐาน 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Competency – Base)                                                     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ลูกศรขวา 106"/>
          <p:cNvSpPr/>
          <p:nvPr/>
        </p:nvSpPr>
        <p:spPr>
          <a:xfrm>
            <a:off x="4879067" y="5302679"/>
            <a:ext cx="401774" cy="243069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08" name="กล่องข้อความ 107"/>
          <p:cNvSpPr txBox="1"/>
          <p:nvPr/>
        </p:nvSpPr>
        <p:spPr>
          <a:xfrm>
            <a:off x="7826081" y="5110344"/>
            <a:ext cx="2048959" cy="58477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ยุทธศาสตร์ที่มุ่งพัฒนา</a:t>
            </a:r>
          </a:p>
          <a:p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บุคลากรให้มีคุณภาพ</a:t>
            </a:r>
          </a:p>
        </p:txBody>
      </p:sp>
      <p:sp>
        <p:nvSpPr>
          <p:cNvPr id="109" name="ลูกศรซ้าย 108"/>
          <p:cNvSpPr/>
          <p:nvPr/>
        </p:nvSpPr>
        <p:spPr>
          <a:xfrm flipV="1">
            <a:off x="7113620" y="5295127"/>
            <a:ext cx="437384" cy="16275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2602636" y="6139692"/>
            <a:ext cx="747672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th-TH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สรุปจากคู่มือการปฏิบัติงานการบริหารงานบุคคลสู่การขับเคลื่อนปฏิรูปการศึกษาในภูมิภาค </a:t>
            </a:r>
            <a:r>
              <a:rPr lang="th-TH" sz="14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สพฐ</a:t>
            </a:r>
            <a:r>
              <a:rPr lang="th-TH" sz="1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134288" y="4875993"/>
            <a:ext cx="2140321" cy="142211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5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36" grpId="0" animBg="1"/>
      <p:bldP spid="35" grpId="0" animBg="1"/>
      <p:bldP spid="34" grpId="0" animBg="1"/>
      <p:bldP spid="4" grpId="0" animBg="1"/>
      <p:bldP spid="13" grpId="0" animBg="1"/>
      <p:bldP spid="23" grpId="0"/>
      <p:bldP spid="24" grpId="0"/>
      <p:bldP spid="28" grpId="0"/>
      <p:bldP spid="27" grpId="0"/>
      <p:bldP spid="30" grpId="0"/>
      <p:bldP spid="33" grpId="0" animBg="1"/>
      <p:bldP spid="31" grpId="0"/>
      <p:bldP spid="32" grpId="0"/>
      <p:bldP spid="37" grpId="0" animBg="1"/>
      <p:bldP spid="25" grpId="0"/>
      <p:bldP spid="40" grpId="0" animBg="1"/>
      <p:bldP spid="26" grpId="0"/>
      <p:bldP spid="41" grpId="0" animBg="1"/>
      <p:bldP spid="29" grpId="0"/>
      <p:bldP spid="106" grpId="0" animBg="1"/>
      <p:bldP spid="107" grpId="0" animBg="1"/>
      <p:bldP spid="108" grpId="0" animBg="1"/>
      <p:bldP spid="109" grpId="0" animBg="1"/>
      <p:bldP spid="5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2201781" y="473705"/>
            <a:ext cx="7638897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ปัจจัยเสี่ยงของการปฏิบัติราชการ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4975413" y="2796988"/>
            <a:ext cx="2272552" cy="1896035"/>
          </a:xfrm>
          <a:prstGeom prst="ellipse">
            <a:avLst/>
          </a:prstGeom>
          <a:solidFill>
            <a:srgbClr val="660066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CORRUPTION</a:t>
            </a:r>
          </a:p>
          <a:p>
            <a:pPr algn="ctr"/>
            <a:r>
              <a:rPr lang="th-TH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คอร์รัปชั่น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19516" y="2121231"/>
            <a:ext cx="2857836" cy="91440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การเลือกที่รักมักที่ชัง</a:t>
            </a:r>
          </a:p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Nepotism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748958" y="1408538"/>
            <a:ext cx="2857836" cy="91440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ผลประโยชน์ทับซ้อน</a:t>
            </a:r>
          </a:p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 of interest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7948590" y="2173632"/>
            <a:ext cx="2865841" cy="91440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การยักยอก</a:t>
            </a:r>
          </a:p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Embezzlement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568340" y="4983063"/>
            <a:ext cx="3071817" cy="91440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การคอร์รัปชั่นขนาดใหญ่</a:t>
            </a:r>
          </a:p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 Corruption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605581" y="5015681"/>
            <a:ext cx="3081871" cy="91440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การคอร์รัปชั่นขนาดเล็ก</a:t>
            </a:r>
          </a:p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Petty Corruption)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574653" y="3464848"/>
            <a:ext cx="2866442" cy="91440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การติดสินบน</a:t>
            </a:r>
          </a:p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Bribery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7920122" y="3443132"/>
            <a:ext cx="2865841" cy="99657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ระบบอุปถัมภ์</a:t>
            </a:r>
          </a:p>
          <a:p>
            <a:pPr algn="ctr"/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Patronange</a:t>
            </a:r>
            <a:r>
              <a:rPr lang="th-TH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flipV="1">
            <a:off x="6096000" y="2349832"/>
            <a:ext cx="3252" cy="4310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endCxn id="8" idx="1"/>
          </p:cNvCxnSpPr>
          <p:nvPr/>
        </p:nvCxnSpPr>
        <p:spPr>
          <a:xfrm flipV="1">
            <a:off x="7026443" y="2630832"/>
            <a:ext cx="922147" cy="4333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endCxn id="12" idx="1"/>
          </p:cNvCxnSpPr>
          <p:nvPr/>
        </p:nvCxnSpPr>
        <p:spPr>
          <a:xfrm>
            <a:off x="7221071" y="3926541"/>
            <a:ext cx="699051" cy="148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flipH="1" flipV="1">
            <a:off x="4488236" y="3936477"/>
            <a:ext cx="488982" cy="51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>
            <a:endCxn id="6" idx="3"/>
          </p:cNvCxnSpPr>
          <p:nvPr/>
        </p:nvCxnSpPr>
        <p:spPr>
          <a:xfrm rot="10800000">
            <a:off x="4377353" y="2578432"/>
            <a:ext cx="845947" cy="4905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6969642" y="4313792"/>
            <a:ext cx="1176875" cy="6346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 flipH="1">
            <a:off x="4162175" y="4372237"/>
            <a:ext cx="1061123" cy="4681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กล่องข้อความ 33"/>
          <p:cNvSpPr txBox="1"/>
          <p:nvPr/>
        </p:nvSpPr>
        <p:spPr>
          <a:xfrm>
            <a:off x="4748834" y="6232465"/>
            <a:ext cx="3435556" cy="338554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สรุปจาก </a:t>
            </a:r>
            <a:r>
              <a: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book </a:t>
            </a:r>
            <a:r>
              <a:rPr lang="th-TH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 ก.พ.</a:t>
            </a:r>
          </a:p>
        </p:txBody>
      </p:sp>
    </p:spTree>
    <p:extLst>
      <p:ext uri="{BB962C8B-B14F-4D97-AF65-F5344CB8AC3E}">
        <p14:creationId xmlns:p14="http://schemas.microsoft.com/office/powerpoint/2010/main" val="70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81291" y="2786058"/>
            <a:ext cx="6958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5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ยึดหลักหลัก</a:t>
            </a:r>
            <a:r>
              <a:rPr lang="th-TH" sz="5400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ธรรมาภิ</a:t>
            </a:r>
            <a:r>
              <a:rPr lang="th-TH" sz="5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บาล</a:t>
            </a:r>
          </a:p>
        </p:txBody>
      </p:sp>
      <p:pic>
        <p:nvPicPr>
          <p:cNvPr id="3" name="Picture 4" descr="thai flag an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61322">
            <a:off x="5884947" y="1420693"/>
            <a:ext cx="1242670" cy="91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3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ห้าเหลี่ยมธรรมดา 14"/>
          <p:cNvSpPr/>
          <p:nvPr/>
        </p:nvSpPr>
        <p:spPr>
          <a:xfrm>
            <a:off x="4667240" y="4500570"/>
            <a:ext cx="3071834" cy="1700218"/>
          </a:xfrm>
          <a:prstGeom prst="pentagon">
            <a:avLst/>
          </a:prstGeom>
          <a:solidFill>
            <a:srgbClr val="00660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10 </a:t>
            </a:r>
            <a:r>
              <a:rPr lang="th-TH" sz="16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หลัก</a:t>
            </a:r>
            <a:r>
              <a:rPr lang="th-TH" sz="16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ธรรมาภิบาล</a:t>
            </a:r>
          </a:p>
        </p:txBody>
      </p:sp>
      <p:sp>
        <p:nvSpPr>
          <p:cNvPr id="16" name="หยดน้ำ 15"/>
          <p:cNvSpPr/>
          <p:nvPr/>
        </p:nvSpPr>
        <p:spPr>
          <a:xfrm rot="5930833">
            <a:off x="3461139" y="2637886"/>
            <a:ext cx="1563286" cy="1500268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หยดน้ำ 16"/>
          <p:cNvSpPr/>
          <p:nvPr/>
        </p:nvSpPr>
        <p:spPr>
          <a:xfrm rot="6931501">
            <a:off x="1935032" y="2000011"/>
            <a:ext cx="1621719" cy="1458794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หยดน้ำ 17"/>
          <p:cNvSpPr/>
          <p:nvPr/>
        </p:nvSpPr>
        <p:spPr>
          <a:xfrm rot="3452289">
            <a:off x="1791406" y="4002059"/>
            <a:ext cx="1715533" cy="1575766"/>
          </a:xfrm>
          <a:prstGeom prst="teardrop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หยดน้ำ 18"/>
          <p:cNvSpPr/>
          <p:nvPr/>
        </p:nvSpPr>
        <p:spPr>
          <a:xfrm rot="10070641">
            <a:off x="7033859" y="2642969"/>
            <a:ext cx="1429280" cy="1503342"/>
          </a:xfrm>
          <a:prstGeom prst="teardrop">
            <a:avLst/>
          </a:prstGeom>
          <a:solidFill>
            <a:schemeClr val="bg1"/>
          </a:solidFill>
          <a:ln w="38100">
            <a:solidFill>
              <a:srgbClr val="66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หยดน้ำ 19"/>
          <p:cNvSpPr/>
          <p:nvPr/>
        </p:nvSpPr>
        <p:spPr>
          <a:xfrm rot="6384109">
            <a:off x="3552391" y="542118"/>
            <a:ext cx="1587147" cy="1543880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1" name="หยดน้ำ 20"/>
          <p:cNvSpPr/>
          <p:nvPr/>
        </p:nvSpPr>
        <p:spPr>
          <a:xfrm rot="7924900">
            <a:off x="5120846" y="2184605"/>
            <a:ext cx="1562456" cy="1531650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หยดน้ำ 21"/>
          <p:cNvSpPr/>
          <p:nvPr/>
        </p:nvSpPr>
        <p:spPr>
          <a:xfrm rot="7386435">
            <a:off x="5237648" y="347485"/>
            <a:ext cx="1564666" cy="1356733"/>
          </a:xfrm>
          <a:prstGeom prst="teardrop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หยดน้ำ 22"/>
          <p:cNvSpPr/>
          <p:nvPr/>
        </p:nvSpPr>
        <p:spPr>
          <a:xfrm rot="9795670">
            <a:off x="7012430" y="193462"/>
            <a:ext cx="1572960" cy="1560046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4" name="หยดน้ำ 23"/>
          <p:cNvSpPr/>
          <p:nvPr/>
        </p:nvSpPr>
        <p:spPr>
          <a:xfrm rot="11976047">
            <a:off x="8704499" y="3592912"/>
            <a:ext cx="1532058" cy="1644806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หยดน้ำ 24"/>
          <p:cNvSpPr/>
          <p:nvPr/>
        </p:nvSpPr>
        <p:spPr>
          <a:xfrm rot="9344761">
            <a:off x="8865469" y="1179200"/>
            <a:ext cx="1564666" cy="1494314"/>
          </a:xfrm>
          <a:prstGeom prst="teardrop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cxnSp>
        <p:nvCxnSpPr>
          <p:cNvPr id="29" name="ตัวเชื่อมต่อโค้ง 28"/>
          <p:cNvCxnSpPr>
            <a:stCxn id="25" idx="7"/>
          </p:cNvCxnSpPr>
          <p:nvPr/>
        </p:nvCxnSpPr>
        <p:spPr>
          <a:xfrm rot="5400000">
            <a:off x="7308996" y="3216136"/>
            <a:ext cx="2219648" cy="1645244"/>
          </a:xfrm>
          <a:prstGeom prst="curvedConnector3">
            <a:avLst>
              <a:gd name="adj1" fmla="val 50000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>
            <a:stCxn id="22" idx="7"/>
          </p:cNvCxnSpPr>
          <p:nvPr/>
        </p:nvCxnSpPr>
        <p:spPr>
          <a:xfrm>
            <a:off x="6160898" y="2051702"/>
            <a:ext cx="6540" cy="162853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รูปร่าง 50"/>
          <p:cNvCxnSpPr>
            <a:stCxn id="20" idx="7"/>
          </p:cNvCxnSpPr>
          <p:nvPr/>
        </p:nvCxnSpPr>
        <p:spPr>
          <a:xfrm>
            <a:off x="4862408" y="2293312"/>
            <a:ext cx="304899" cy="2707191"/>
          </a:xfrm>
          <a:prstGeom prst="curvedConnector2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โค้ง 57"/>
          <p:cNvCxnSpPr>
            <a:stCxn id="19" idx="7"/>
          </p:cNvCxnSpPr>
          <p:nvPr/>
        </p:nvCxnSpPr>
        <p:spPr>
          <a:xfrm rot="5400000">
            <a:off x="6827523" y="4477117"/>
            <a:ext cx="577819" cy="183469"/>
          </a:xfrm>
          <a:prstGeom prst="curvedConnector3">
            <a:avLst>
              <a:gd name="adj1" fmla="val 50000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ตัวเชื่อมต่อโค้ง 65"/>
          <p:cNvCxnSpPr/>
          <p:nvPr/>
        </p:nvCxnSpPr>
        <p:spPr>
          <a:xfrm rot="16200000" flipH="1">
            <a:off x="4452926" y="4572008"/>
            <a:ext cx="857256" cy="142876"/>
          </a:xfrm>
          <a:prstGeom prst="curvedConnector3">
            <a:avLst>
              <a:gd name="adj1" fmla="val 50000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ตัวเชื่อมต่อโค้ง 70"/>
          <p:cNvCxnSpPr/>
          <p:nvPr/>
        </p:nvCxnSpPr>
        <p:spPr>
          <a:xfrm rot="5400000">
            <a:off x="5417339" y="4250537"/>
            <a:ext cx="785818" cy="285752"/>
          </a:xfrm>
          <a:prstGeom prst="curvedConnector3">
            <a:avLst>
              <a:gd name="adj1" fmla="val 50000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ตัวเชื่อมต่อโค้ง 73"/>
          <p:cNvCxnSpPr>
            <a:endCxn id="15" idx="0"/>
          </p:cNvCxnSpPr>
          <p:nvPr/>
        </p:nvCxnSpPr>
        <p:spPr>
          <a:xfrm rot="5400000">
            <a:off x="5828109" y="4018366"/>
            <a:ext cx="857254" cy="107157"/>
          </a:xfrm>
          <a:prstGeom prst="curvedConnector3">
            <a:avLst>
              <a:gd name="adj1" fmla="val 50000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โค้ง 76"/>
          <p:cNvCxnSpPr/>
          <p:nvPr/>
        </p:nvCxnSpPr>
        <p:spPr>
          <a:xfrm rot="5400000">
            <a:off x="5524496" y="2928934"/>
            <a:ext cx="2643206" cy="785818"/>
          </a:xfrm>
          <a:prstGeom prst="curvedConnector3">
            <a:avLst>
              <a:gd name="adj1" fmla="val 50000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โค้ง 32"/>
          <p:cNvCxnSpPr>
            <a:stCxn id="18" idx="7"/>
            <a:endCxn id="15" idx="1"/>
          </p:cNvCxnSpPr>
          <p:nvPr/>
        </p:nvCxnSpPr>
        <p:spPr>
          <a:xfrm>
            <a:off x="3774343" y="5090796"/>
            <a:ext cx="892900" cy="59199"/>
          </a:xfrm>
          <a:prstGeom prst="curvedConnector3">
            <a:avLst>
              <a:gd name="adj1" fmla="val 50000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โค้ง 39"/>
          <p:cNvCxnSpPr/>
          <p:nvPr/>
        </p:nvCxnSpPr>
        <p:spPr>
          <a:xfrm flipV="1">
            <a:off x="7739074" y="4929198"/>
            <a:ext cx="785818" cy="220796"/>
          </a:xfrm>
          <a:prstGeom prst="curvedConnector3">
            <a:avLst>
              <a:gd name="adj1" fmla="val 50000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โค้ง 45"/>
          <p:cNvCxnSpPr>
            <a:endCxn id="17" idx="7"/>
          </p:cNvCxnSpPr>
          <p:nvPr/>
        </p:nvCxnSpPr>
        <p:spPr>
          <a:xfrm rot="10800000">
            <a:off x="3054695" y="3775426"/>
            <a:ext cx="1755423" cy="1336988"/>
          </a:xfrm>
          <a:prstGeom prst="curvedConnector3">
            <a:avLst>
              <a:gd name="adj1" fmla="val 50000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65418" y="4500571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/>
            <a:r>
              <a:rPr lang="th-TH" sz="1600" dirty="0">
                <a:latin typeface="Tahoma" pitchFamily="34" charset="0"/>
                <a:cs typeface="Tahoma" pitchFamily="34" charset="0"/>
              </a:rPr>
              <a:t>1. หลักประสิทธิผล</a:t>
            </a:r>
          </a:p>
          <a:p>
            <a:pPr marL="514350" indent="-514350" algn="ctr"/>
            <a:r>
              <a:rPr lang="th-TH" sz="1600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Effectiveness)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67108" y="2928935"/>
            <a:ext cx="1314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2.หลัก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ประสิทธิภาพ 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Efficiency)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24430" y="2485906"/>
            <a:ext cx="17300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3.หลัก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การตอบสนอง </a:t>
            </a:r>
          </a:p>
          <a:p>
            <a:pPr algn="ctr"/>
            <a:r>
              <a:rPr lang="th-TH" sz="1400" dirty="0">
                <a:latin typeface="Tahoma" pitchFamily="34" charset="0"/>
                <a:cs typeface="Tahoma" pitchFamily="34" charset="0"/>
              </a:rPr>
              <a:t>  (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Responsiveness)</a:t>
            </a:r>
            <a:endParaRPr lang="th-TH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6810380" y="3000373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4.หลักภาระ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รับผิดชอบ </a:t>
            </a:r>
          </a:p>
          <a:p>
            <a:pPr algn="ctr"/>
            <a:r>
              <a:rPr lang="th-TH" sz="14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Accountability)</a:t>
            </a:r>
            <a:endParaRPr lang="th-TH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8701356" y="3929067"/>
            <a:ext cx="1538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5.หลัก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ความโปร่งใส 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Transparency)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24034" y="2214555"/>
            <a:ext cx="1451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6.หลัก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การมีส่วนร่วม 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Participation)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8254" y="857233"/>
            <a:ext cx="17304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7.หลักการ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กระจายอำนาจ </a:t>
            </a:r>
          </a:p>
          <a:p>
            <a:pPr algn="ctr"/>
            <a:r>
              <a:rPr lang="th-TH" sz="14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Decentralization)</a:t>
            </a:r>
            <a:endParaRPr lang="th-TH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10183" y="714357"/>
            <a:ext cx="1466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8.หลักนิติธรรม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Rule of Law)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24694" y="785795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9.หลัก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ความเสมอภาค 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Equity)</a:t>
            </a: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953521" y="1484644"/>
            <a:ext cx="1401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10.หลักมุ่งเน้น</a:t>
            </a:r>
          </a:p>
          <a:p>
            <a:pPr algn="ctr"/>
            <a:r>
              <a:rPr lang="th-TH" sz="1600" dirty="0">
                <a:latin typeface="Tahoma" pitchFamily="34" charset="0"/>
                <a:cs typeface="Tahoma" pitchFamily="34" charset="0"/>
              </a:rPr>
              <a:t>ฉันทามติ </a:t>
            </a:r>
          </a:p>
          <a:p>
            <a:pPr algn="ctr"/>
            <a:r>
              <a:rPr lang="th-TH" sz="14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Consensus </a:t>
            </a:r>
          </a:p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Oriented) </a:t>
            </a:r>
            <a:endParaRPr lang="th-TH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0" grpId="0"/>
      <p:bldP spid="52" grpId="0"/>
      <p:bldP spid="53" grpId="0"/>
      <p:bldP spid="55" grpId="0"/>
      <p:bldP spid="56" grpId="0"/>
      <p:bldP spid="57" grpId="0"/>
      <p:bldP spid="59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2989</Words>
  <Application>Microsoft Office PowerPoint</Application>
  <PresentationFormat>กำหนดเอง</PresentationFormat>
  <Paragraphs>594</Paragraphs>
  <Slides>39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39</vt:i4>
      </vt:variant>
    </vt:vector>
  </HeadingPairs>
  <TitlesOfParts>
    <vt:vector size="40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               ☼ กฎกระทรวงกำหนดหลักเกณฑ์และวิธีการกระจาย          อำนาจ การบริหารและการจัดการศึกษา พ.ศ. 2550       ☼ ประกาศ สพฐ.เรื่องการกระจายอำนาจการบริหารและ          การจัดการศึกษาของเลขาธิการกพฐ.ไปยัง             คณะกรรมการ สพท. และสถานศึกษา                              กระจายอำนาจ 4 ด้าน                                    1.  ด้านวิชาการ                      2.  ด้านงบประมาณ                        3.  ด้านบริหารงานบุคคล                      4.  ด้านบริหารทั่วไป                                    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การบริหารความเสี่ยงกับการควบคุมภายใน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การควบคุมภายใน ( Internal Control 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Sky123.Org</dc:creator>
  <cp:lastModifiedBy>mk</cp:lastModifiedBy>
  <cp:revision>105</cp:revision>
  <dcterms:created xsi:type="dcterms:W3CDTF">2018-02-27T03:28:45Z</dcterms:created>
  <dcterms:modified xsi:type="dcterms:W3CDTF">2018-03-23T09:36:58Z</dcterms:modified>
</cp:coreProperties>
</file>